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5329238" cy="7561263"/>
  <p:notesSz cx="6858000" cy="9144000"/>
  <p:defaultTextStyle>
    <a:defPPr>
      <a:defRPr lang="en-US"/>
    </a:defPPr>
    <a:lvl1pPr marL="0" algn="l" defTabSz="736549" rtl="0" eaLnBrk="1" latinLnBrk="0" hangingPunct="1">
      <a:defRPr sz="1400" kern="1200">
        <a:solidFill>
          <a:schemeClr val="tx1"/>
        </a:solidFill>
        <a:latin typeface="+mn-lt"/>
        <a:ea typeface="+mn-ea"/>
        <a:cs typeface="+mn-cs"/>
      </a:defRPr>
    </a:lvl1pPr>
    <a:lvl2pPr marL="368275" algn="l" defTabSz="736549" rtl="0" eaLnBrk="1" latinLnBrk="0" hangingPunct="1">
      <a:defRPr sz="1400" kern="1200">
        <a:solidFill>
          <a:schemeClr val="tx1"/>
        </a:solidFill>
        <a:latin typeface="+mn-lt"/>
        <a:ea typeface="+mn-ea"/>
        <a:cs typeface="+mn-cs"/>
      </a:defRPr>
    </a:lvl2pPr>
    <a:lvl3pPr marL="736549" algn="l" defTabSz="736549" rtl="0" eaLnBrk="1" latinLnBrk="0" hangingPunct="1">
      <a:defRPr sz="1400" kern="1200">
        <a:solidFill>
          <a:schemeClr val="tx1"/>
        </a:solidFill>
        <a:latin typeface="+mn-lt"/>
        <a:ea typeface="+mn-ea"/>
        <a:cs typeface="+mn-cs"/>
      </a:defRPr>
    </a:lvl3pPr>
    <a:lvl4pPr marL="1104824" algn="l" defTabSz="736549" rtl="0" eaLnBrk="1" latinLnBrk="0" hangingPunct="1">
      <a:defRPr sz="1400" kern="1200">
        <a:solidFill>
          <a:schemeClr val="tx1"/>
        </a:solidFill>
        <a:latin typeface="+mn-lt"/>
        <a:ea typeface="+mn-ea"/>
        <a:cs typeface="+mn-cs"/>
      </a:defRPr>
    </a:lvl4pPr>
    <a:lvl5pPr marL="1473098" algn="l" defTabSz="736549" rtl="0" eaLnBrk="1" latinLnBrk="0" hangingPunct="1">
      <a:defRPr sz="1400" kern="1200">
        <a:solidFill>
          <a:schemeClr val="tx1"/>
        </a:solidFill>
        <a:latin typeface="+mn-lt"/>
        <a:ea typeface="+mn-ea"/>
        <a:cs typeface="+mn-cs"/>
      </a:defRPr>
    </a:lvl5pPr>
    <a:lvl6pPr marL="1841373" algn="l" defTabSz="736549" rtl="0" eaLnBrk="1" latinLnBrk="0" hangingPunct="1">
      <a:defRPr sz="1400" kern="1200">
        <a:solidFill>
          <a:schemeClr val="tx1"/>
        </a:solidFill>
        <a:latin typeface="+mn-lt"/>
        <a:ea typeface="+mn-ea"/>
        <a:cs typeface="+mn-cs"/>
      </a:defRPr>
    </a:lvl6pPr>
    <a:lvl7pPr marL="2209648" algn="l" defTabSz="736549" rtl="0" eaLnBrk="1" latinLnBrk="0" hangingPunct="1">
      <a:defRPr sz="1400" kern="1200">
        <a:solidFill>
          <a:schemeClr val="tx1"/>
        </a:solidFill>
        <a:latin typeface="+mn-lt"/>
        <a:ea typeface="+mn-ea"/>
        <a:cs typeface="+mn-cs"/>
      </a:defRPr>
    </a:lvl7pPr>
    <a:lvl8pPr marL="2577922" algn="l" defTabSz="736549" rtl="0" eaLnBrk="1" latinLnBrk="0" hangingPunct="1">
      <a:defRPr sz="1400" kern="1200">
        <a:solidFill>
          <a:schemeClr val="tx1"/>
        </a:solidFill>
        <a:latin typeface="+mn-lt"/>
        <a:ea typeface="+mn-ea"/>
        <a:cs typeface="+mn-cs"/>
      </a:defRPr>
    </a:lvl8pPr>
    <a:lvl9pPr marL="2946197" algn="l" defTabSz="736549"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16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5563"/>
    <a:srgbClr val="00CC00"/>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73"/>
  </p:normalViewPr>
  <p:slideViewPr>
    <p:cSldViewPr>
      <p:cViewPr>
        <p:scale>
          <a:sx n="96" d="100"/>
          <a:sy n="96" d="100"/>
        </p:scale>
        <p:origin x="1782" y="-1734"/>
      </p:cViewPr>
      <p:guideLst>
        <p:guide orient="horz" pos="2382"/>
        <p:guide pos="167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9693" y="2348892"/>
            <a:ext cx="4529853" cy="1620771"/>
          </a:xfrm>
        </p:spPr>
        <p:txBody>
          <a:bodyPr/>
          <a:lstStyle/>
          <a:p>
            <a:r>
              <a:rPr lang="en-US"/>
              <a:t>Click to edit Master title style</a:t>
            </a:r>
            <a:endParaRPr lang="en-GB"/>
          </a:p>
        </p:txBody>
      </p:sp>
      <p:sp>
        <p:nvSpPr>
          <p:cNvPr id="3" name="Subtitle 2"/>
          <p:cNvSpPr>
            <a:spLocks noGrp="1"/>
          </p:cNvSpPr>
          <p:nvPr>
            <p:ph type="subTitle" idx="1"/>
          </p:nvPr>
        </p:nvSpPr>
        <p:spPr>
          <a:xfrm>
            <a:off x="799386" y="4284716"/>
            <a:ext cx="3730467" cy="1932322"/>
          </a:xfrm>
        </p:spPr>
        <p:txBody>
          <a:bodyPr/>
          <a:lstStyle>
            <a:lvl1pPr marL="0" indent="0" algn="ctr">
              <a:buNone/>
              <a:defRPr>
                <a:solidFill>
                  <a:schemeClr val="tx1">
                    <a:tint val="75000"/>
                  </a:schemeClr>
                </a:solidFill>
              </a:defRPr>
            </a:lvl1pPr>
            <a:lvl2pPr marL="368275" indent="0" algn="ctr">
              <a:buNone/>
              <a:defRPr>
                <a:solidFill>
                  <a:schemeClr val="tx1">
                    <a:tint val="75000"/>
                  </a:schemeClr>
                </a:solidFill>
              </a:defRPr>
            </a:lvl2pPr>
            <a:lvl3pPr marL="736549" indent="0" algn="ctr">
              <a:buNone/>
              <a:defRPr>
                <a:solidFill>
                  <a:schemeClr val="tx1">
                    <a:tint val="75000"/>
                  </a:schemeClr>
                </a:solidFill>
              </a:defRPr>
            </a:lvl3pPr>
            <a:lvl4pPr marL="1104824" indent="0" algn="ctr">
              <a:buNone/>
              <a:defRPr>
                <a:solidFill>
                  <a:schemeClr val="tx1">
                    <a:tint val="75000"/>
                  </a:schemeClr>
                </a:solidFill>
              </a:defRPr>
            </a:lvl4pPr>
            <a:lvl5pPr marL="1473098" indent="0" algn="ctr">
              <a:buNone/>
              <a:defRPr>
                <a:solidFill>
                  <a:schemeClr val="tx1">
                    <a:tint val="75000"/>
                  </a:schemeClr>
                </a:solidFill>
              </a:defRPr>
            </a:lvl5pPr>
            <a:lvl6pPr marL="1841373" indent="0" algn="ctr">
              <a:buNone/>
              <a:defRPr>
                <a:solidFill>
                  <a:schemeClr val="tx1">
                    <a:tint val="75000"/>
                  </a:schemeClr>
                </a:solidFill>
              </a:defRPr>
            </a:lvl6pPr>
            <a:lvl7pPr marL="2209648" indent="0" algn="ctr">
              <a:buNone/>
              <a:defRPr>
                <a:solidFill>
                  <a:schemeClr val="tx1">
                    <a:tint val="75000"/>
                  </a:schemeClr>
                </a:solidFill>
              </a:defRPr>
            </a:lvl7pPr>
            <a:lvl8pPr marL="2577922" indent="0" algn="ctr">
              <a:buNone/>
              <a:defRPr>
                <a:solidFill>
                  <a:schemeClr val="tx1">
                    <a:tint val="75000"/>
                  </a:schemeClr>
                </a:solidFill>
              </a:defRPr>
            </a:lvl8pPr>
            <a:lvl9pPr marL="2946197"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61904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406297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95693" y="234540"/>
            <a:ext cx="990906" cy="501458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20201" y="234540"/>
            <a:ext cx="2886670" cy="50145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76546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FA3870C-0599-4A4D-ACF3-55E01274DE67}"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4176051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20972" y="4858812"/>
            <a:ext cx="4529853" cy="1501751"/>
          </a:xfrm>
        </p:spPr>
        <p:txBody>
          <a:bodyPr anchor="t"/>
          <a:lstStyle>
            <a:lvl1pPr algn="l">
              <a:defRPr sz="3200" b="1" cap="all"/>
            </a:lvl1pPr>
          </a:lstStyle>
          <a:p>
            <a:r>
              <a:rPr lang="en-US"/>
              <a:t>Click to edit Master title style</a:t>
            </a:r>
            <a:endParaRPr lang="en-GB"/>
          </a:p>
        </p:txBody>
      </p:sp>
      <p:sp>
        <p:nvSpPr>
          <p:cNvPr id="3" name="Text Placeholder 2"/>
          <p:cNvSpPr>
            <a:spLocks noGrp="1"/>
          </p:cNvSpPr>
          <p:nvPr>
            <p:ph type="body" idx="1"/>
          </p:nvPr>
        </p:nvSpPr>
        <p:spPr>
          <a:xfrm>
            <a:off x="420972" y="3204787"/>
            <a:ext cx="4529853" cy="1654025"/>
          </a:xfrm>
        </p:spPr>
        <p:txBody>
          <a:bodyPr anchor="b"/>
          <a:lstStyle>
            <a:lvl1pPr marL="0" indent="0">
              <a:buNone/>
              <a:defRPr sz="1600">
                <a:solidFill>
                  <a:schemeClr val="tx1">
                    <a:tint val="75000"/>
                  </a:schemeClr>
                </a:solidFill>
              </a:defRPr>
            </a:lvl1pPr>
            <a:lvl2pPr marL="368275" indent="0">
              <a:buNone/>
              <a:defRPr sz="1400">
                <a:solidFill>
                  <a:schemeClr val="tx1">
                    <a:tint val="75000"/>
                  </a:schemeClr>
                </a:solidFill>
              </a:defRPr>
            </a:lvl2pPr>
            <a:lvl3pPr marL="736549" indent="0">
              <a:buNone/>
              <a:defRPr sz="1300">
                <a:solidFill>
                  <a:schemeClr val="tx1">
                    <a:tint val="75000"/>
                  </a:schemeClr>
                </a:solidFill>
              </a:defRPr>
            </a:lvl3pPr>
            <a:lvl4pPr marL="1104824" indent="0">
              <a:buNone/>
              <a:defRPr sz="1100">
                <a:solidFill>
                  <a:schemeClr val="tx1">
                    <a:tint val="75000"/>
                  </a:schemeClr>
                </a:solidFill>
              </a:defRPr>
            </a:lvl4pPr>
            <a:lvl5pPr marL="1473098" indent="0">
              <a:buNone/>
              <a:defRPr sz="1100">
                <a:solidFill>
                  <a:schemeClr val="tx1">
                    <a:tint val="75000"/>
                  </a:schemeClr>
                </a:solidFill>
              </a:defRPr>
            </a:lvl5pPr>
            <a:lvl6pPr marL="1841373" indent="0">
              <a:buNone/>
              <a:defRPr sz="1100">
                <a:solidFill>
                  <a:schemeClr val="tx1">
                    <a:tint val="75000"/>
                  </a:schemeClr>
                </a:solidFill>
              </a:defRPr>
            </a:lvl6pPr>
            <a:lvl7pPr marL="2209648" indent="0">
              <a:buNone/>
              <a:defRPr sz="1100">
                <a:solidFill>
                  <a:schemeClr val="tx1">
                    <a:tint val="75000"/>
                  </a:schemeClr>
                </a:solidFill>
              </a:defRPr>
            </a:lvl7pPr>
            <a:lvl8pPr marL="2577922" indent="0">
              <a:buNone/>
              <a:defRPr sz="1100">
                <a:solidFill>
                  <a:schemeClr val="tx1">
                    <a:tint val="75000"/>
                  </a:schemeClr>
                </a:solidFill>
              </a:defRPr>
            </a:lvl8pPr>
            <a:lvl9pPr marL="2946197"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A3870C-0599-4A4D-ACF3-55E01274DE67}" type="datetimeFigureOut">
              <a:rPr lang="en-GB" smtClean="0"/>
              <a:t>06/10/2025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812692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20202" y="1370480"/>
            <a:ext cx="1938325" cy="3878648"/>
          </a:xfrm>
        </p:spPr>
        <p:txBody>
          <a:bodyPr/>
          <a:lstStyle>
            <a:lvl1pPr>
              <a:defRPr sz="23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247347" y="1370480"/>
            <a:ext cx="1939251" cy="3878648"/>
          </a:xfrm>
        </p:spPr>
        <p:txBody>
          <a:bodyPr/>
          <a:lstStyle>
            <a:lvl1pPr>
              <a:defRPr sz="23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FA3870C-0599-4A4D-ACF3-55E01274DE67}" type="datetimeFigureOut">
              <a:rPr lang="en-GB" smtClean="0"/>
              <a:t>06/10/2025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891294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6462" y="302802"/>
            <a:ext cx="4796314" cy="126021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266462" y="1692533"/>
            <a:ext cx="2354672" cy="705367"/>
          </a:xfrm>
        </p:spPr>
        <p:txBody>
          <a:bodyPr anchor="b"/>
          <a:lstStyle>
            <a:lvl1pPr marL="0" indent="0">
              <a:buNone/>
              <a:defRPr sz="1900" b="1"/>
            </a:lvl1pPr>
            <a:lvl2pPr marL="368275" indent="0">
              <a:buNone/>
              <a:defRPr sz="1600" b="1"/>
            </a:lvl2pPr>
            <a:lvl3pPr marL="736549" indent="0">
              <a:buNone/>
              <a:defRPr sz="1400" b="1"/>
            </a:lvl3pPr>
            <a:lvl4pPr marL="1104824" indent="0">
              <a:buNone/>
              <a:defRPr sz="1300" b="1"/>
            </a:lvl4pPr>
            <a:lvl5pPr marL="1473098" indent="0">
              <a:buNone/>
              <a:defRPr sz="1300" b="1"/>
            </a:lvl5pPr>
            <a:lvl6pPr marL="1841373" indent="0">
              <a:buNone/>
              <a:defRPr sz="1300" b="1"/>
            </a:lvl6pPr>
            <a:lvl7pPr marL="2209648" indent="0">
              <a:buNone/>
              <a:defRPr sz="1300" b="1"/>
            </a:lvl7pPr>
            <a:lvl8pPr marL="2577922" indent="0">
              <a:buNone/>
              <a:defRPr sz="1300" b="1"/>
            </a:lvl8pPr>
            <a:lvl9pPr marL="2946197" indent="0">
              <a:buNone/>
              <a:defRPr sz="1300" b="1"/>
            </a:lvl9pPr>
          </a:lstStyle>
          <a:p>
            <a:pPr lvl="0"/>
            <a:r>
              <a:rPr lang="en-US"/>
              <a:t>Click to edit Master text styles</a:t>
            </a:r>
          </a:p>
        </p:txBody>
      </p:sp>
      <p:sp>
        <p:nvSpPr>
          <p:cNvPr id="4" name="Content Placeholder 3"/>
          <p:cNvSpPr>
            <a:spLocks noGrp="1"/>
          </p:cNvSpPr>
          <p:nvPr>
            <p:ph sz="half" idx="2"/>
          </p:nvPr>
        </p:nvSpPr>
        <p:spPr>
          <a:xfrm>
            <a:off x="266462" y="2397900"/>
            <a:ext cx="2354672" cy="4356478"/>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2707180" y="1692533"/>
            <a:ext cx="2355597" cy="705367"/>
          </a:xfrm>
        </p:spPr>
        <p:txBody>
          <a:bodyPr anchor="b"/>
          <a:lstStyle>
            <a:lvl1pPr marL="0" indent="0">
              <a:buNone/>
              <a:defRPr sz="1900" b="1"/>
            </a:lvl1pPr>
            <a:lvl2pPr marL="368275" indent="0">
              <a:buNone/>
              <a:defRPr sz="1600" b="1"/>
            </a:lvl2pPr>
            <a:lvl3pPr marL="736549" indent="0">
              <a:buNone/>
              <a:defRPr sz="1400" b="1"/>
            </a:lvl3pPr>
            <a:lvl4pPr marL="1104824" indent="0">
              <a:buNone/>
              <a:defRPr sz="1300" b="1"/>
            </a:lvl4pPr>
            <a:lvl5pPr marL="1473098" indent="0">
              <a:buNone/>
              <a:defRPr sz="1300" b="1"/>
            </a:lvl5pPr>
            <a:lvl6pPr marL="1841373" indent="0">
              <a:buNone/>
              <a:defRPr sz="1300" b="1"/>
            </a:lvl6pPr>
            <a:lvl7pPr marL="2209648" indent="0">
              <a:buNone/>
              <a:defRPr sz="1300" b="1"/>
            </a:lvl7pPr>
            <a:lvl8pPr marL="2577922" indent="0">
              <a:buNone/>
              <a:defRPr sz="1300" b="1"/>
            </a:lvl8pPr>
            <a:lvl9pPr marL="2946197" indent="0">
              <a:buNone/>
              <a:defRPr sz="1300" b="1"/>
            </a:lvl9pPr>
          </a:lstStyle>
          <a:p>
            <a:pPr lvl="0"/>
            <a:r>
              <a:rPr lang="en-US"/>
              <a:t>Click to edit Master text styles</a:t>
            </a:r>
          </a:p>
        </p:txBody>
      </p:sp>
      <p:sp>
        <p:nvSpPr>
          <p:cNvPr id="6" name="Content Placeholder 5"/>
          <p:cNvSpPr>
            <a:spLocks noGrp="1"/>
          </p:cNvSpPr>
          <p:nvPr>
            <p:ph sz="quarter" idx="4"/>
          </p:nvPr>
        </p:nvSpPr>
        <p:spPr>
          <a:xfrm>
            <a:off x="2707180" y="2397900"/>
            <a:ext cx="2355597" cy="4356478"/>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FA3870C-0599-4A4D-ACF3-55E01274DE67}" type="datetimeFigureOut">
              <a:rPr lang="en-GB" smtClean="0"/>
              <a:t>06/10/2025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513773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FA3870C-0599-4A4D-ACF3-55E01274DE67}" type="datetimeFigureOut">
              <a:rPr lang="en-GB" smtClean="0"/>
              <a:t>06/10/2025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3056816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A3870C-0599-4A4D-ACF3-55E01274DE67}" type="datetimeFigureOut">
              <a:rPr lang="en-GB" smtClean="0"/>
              <a:t>06/10/2025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1134576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6463" y="301051"/>
            <a:ext cx="1753282" cy="1281214"/>
          </a:xfrm>
        </p:spPr>
        <p:txBody>
          <a:bodyPr anchor="b"/>
          <a:lstStyle>
            <a:lvl1pPr algn="l">
              <a:defRPr sz="1600" b="1"/>
            </a:lvl1pPr>
          </a:lstStyle>
          <a:p>
            <a:r>
              <a:rPr lang="en-US"/>
              <a:t>Click to edit Master title style</a:t>
            </a:r>
            <a:endParaRPr lang="en-GB"/>
          </a:p>
        </p:txBody>
      </p:sp>
      <p:sp>
        <p:nvSpPr>
          <p:cNvPr id="3" name="Content Placeholder 2"/>
          <p:cNvSpPr>
            <a:spLocks noGrp="1"/>
          </p:cNvSpPr>
          <p:nvPr>
            <p:ph idx="1"/>
          </p:nvPr>
        </p:nvSpPr>
        <p:spPr>
          <a:xfrm>
            <a:off x="2083584" y="301051"/>
            <a:ext cx="2979192" cy="6453329"/>
          </a:xfrm>
        </p:spPr>
        <p:txBody>
          <a:bodyPr/>
          <a:lstStyle>
            <a:lvl1pPr>
              <a:defRPr sz="2600"/>
            </a:lvl1pPr>
            <a:lvl2pPr>
              <a:defRPr sz="23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266463" y="1582266"/>
            <a:ext cx="1753282" cy="5172114"/>
          </a:xfrm>
        </p:spPr>
        <p:txBody>
          <a:bodyPr/>
          <a:lstStyle>
            <a:lvl1pPr marL="0" indent="0">
              <a:buNone/>
              <a:defRPr sz="1100"/>
            </a:lvl1pPr>
            <a:lvl2pPr marL="368275" indent="0">
              <a:buNone/>
              <a:defRPr sz="1000"/>
            </a:lvl2pPr>
            <a:lvl3pPr marL="736549" indent="0">
              <a:buNone/>
              <a:defRPr sz="800"/>
            </a:lvl3pPr>
            <a:lvl4pPr marL="1104824" indent="0">
              <a:buNone/>
              <a:defRPr sz="700"/>
            </a:lvl4pPr>
            <a:lvl5pPr marL="1473098" indent="0">
              <a:buNone/>
              <a:defRPr sz="700"/>
            </a:lvl5pPr>
            <a:lvl6pPr marL="1841373" indent="0">
              <a:buNone/>
              <a:defRPr sz="700"/>
            </a:lvl6pPr>
            <a:lvl7pPr marL="2209648" indent="0">
              <a:buNone/>
              <a:defRPr sz="700"/>
            </a:lvl7pPr>
            <a:lvl8pPr marL="2577922" indent="0">
              <a:buNone/>
              <a:defRPr sz="700"/>
            </a:lvl8pPr>
            <a:lvl9pPr marL="2946197"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6FA3870C-0599-4A4D-ACF3-55E01274DE67}" type="datetimeFigureOut">
              <a:rPr lang="en-GB" smtClean="0"/>
              <a:t>06/10/2025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631495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4568" y="5292884"/>
            <a:ext cx="3197543" cy="624855"/>
          </a:xfrm>
        </p:spPr>
        <p:txBody>
          <a:bodyPr anchor="b"/>
          <a:lstStyle>
            <a:lvl1pPr algn="l">
              <a:defRPr sz="1600" b="1"/>
            </a:lvl1pPr>
          </a:lstStyle>
          <a:p>
            <a:r>
              <a:rPr lang="en-US"/>
              <a:t>Click to edit Master title style</a:t>
            </a:r>
            <a:endParaRPr lang="en-GB"/>
          </a:p>
        </p:txBody>
      </p:sp>
      <p:sp>
        <p:nvSpPr>
          <p:cNvPr id="3" name="Picture Placeholder 2"/>
          <p:cNvSpPr>
            <a:spLocks noGrp="1"/>
          </p:cNvSpPr>
          <p:nvPr>
            <p:ph type="pic" idx="1"/>
          </p:nvPr>
        </p:nvSpPr>
        <p:spPr>
          <a:xfrm>
            <a:off x="1044568" y="675613"/>
            <a:ext cx="3197543" cy="4536758"/>
          </a:xfrm>
        </p:spPr>
        <p:txBody>
          <a:bodyPr/>
          <a:lstStyle>
            <a:lvl1pPr marL="0" indent="0">
              <a:buNone/>
              <a:defRPr sz="2600"/>
            </a:lvl1pPr>
            <a:lvl2pPr marL="368275" indent="0">
              <a:buNone/>
              <a:defRPr sz="2300"/>
            </a:lvl2pPr>
            <a:lvl3pPr marL="736549" indent="0">
              <a:buNone/>
              <a:defRPr sz="1900"/>
            </a:lvl3pPr>
            <a:lvl4pPr marL="1104824" indent="0">
              <a:buNone/>
              <a:defRPr sz="1600"/>
            </a:lvl4pPr>
            <a:lvl5pPr marL="1473098" indent="0">
              <a:buNone/>
              <a:defRPr sz="1600"/>
            </a:lvl5pPr>
            <a:lvl6pPr marL="1841373" indent="0">
              <a:buNone/>
              <a:defRPr sz="1600"/>
            </a:lvl6pPr>
            <a:lvl7pPr marL="2209648" indent="0">
              <a:buNone/>
              <a:defRPr sz="1600"/>
            </a:lvl7pPr>
            <a:lvl8pPr marL="2577922" indent="0">
              <a:buNone/>
              <a:defRPr sz="1600"/>
            </a:lvl8pPr>
            <a:lvl9pPr marL="2946197" indent="0">
              <a:buNone/>
              <a:defRPr sz="1600"/>
            </a:lvl9pPr>
          </a:lstStyle>
          <a:p>
            <a:endParaRPr lang="en-GB"/>
          </a:p>
        </p:txBody>
      </p:sp>
      <p:sp>
        <p:nvSpPr>
          <p:cNvPr id="4" name="Text Placeholder 3"/>
          <p:cNvSpPr>
            <a:spLocks noGrp="1"/>
          </p:cNvSpPr>
          <p:nvPr>
            <p:ph type="body" sz="half" idx="2"/>
          </p:nvPr>
        </p:nvSpPr>
        <p:spPr>
          <a:xfrm>
            <a:off x="1044568" y="5917739"/>
            <a:ext cx="3197543" cy="887398"/>
          </a:xfrm>
        </p:spPr>
        <p:txBody>
          <a:bodyPr/>
          <a:lstStyle>
            <a:lvl1pPr marL="0" indent="0">
              <a:buNone/>
              <a:defRPr sz="1100"/>
            </a:lvl1pPr>
            <a:lvl2pPr marL="368275" indent="0">
              <a:buNone/>
              <a:defRPr sz="1000"/>
            </a:lvl2pPr>
            <a:lvl3pPr marL="736549" indent="0">
              <a:buNone/>
              <a:defRPr sz="800"/>
            </a:lvl3pPr>
            <a:lvl4pPr marL="1104824" indent="0">
              <a:buNone/>
              <a:defRPr sz="700"/>
            </a:lvl4pPr>
            <a:lvl5pPr marL="1473098" indent="0">
              <a:buNone/>
              <a:defRPr sz="700"/>
            </a:lvl5pPr>
            <a:lvl6pPr marL="1841373" indent="0">
              <a:buNone/>
              <a:defRPr sz="700"/>
            </a:lvl6pPr>
            <a:lvl7pPr marL="2209648" indent="0">
              <a:buNone/>
              <a:defRPr sz="700"/>
            </a:lvl7pPr>
            <a:lvl8pPr marL="2577922" indent="0">
              <a:buNone/>
              <a:defRPr sz="700"/>
            </a:lvl8pPr>
            <a:lvl9pPr marL="2946197"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6FA3870C-0599-4A4D-ACF3-55E01274DE67}" type="datetimeFigureOut">
              <a:rPr lang="en-GB" smtClean="0"/>
              <a:t>06/10/2025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2D07D2-FE91-4819-BA57-D0495BE6C405}" type="slidenum">
              <a:rPr lang="en-GB" smtClean="0"/>
              <a:t>‹#›</a:t>
            </a:fld>
            <a:endParaRPr lang="en-GB"/>
          </a:p>
        </p:txBody>
      </p:sp>
    </p:spTree>
    <p:extLst>
      <p:ext uri="{BB962C8B-B14F-4D97-AF65-F5344CB8AC3E}">
        <p14:creationId xmlns:p14="http://schemas.microsoft.com/office/powerpoint/2010/main" val="25140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6462" y="302802"/>
            <a:ext cx="4796314" cy="1260210"/>
          </a:xfrm>
          <a:prstGeom prst="rect">
            <a:avLst/>
          </a:prstGeom>
        </p:spPr>
        <p:txBody>
          <a:bodyPr vert="horz" lIns="73655" tIns="36827" rIns="73655" bIns="36827"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66462" y="1764296"/>
            <a:ext cx="4796314" cy="4990084"/>
          </a:xfrm>
          <a:prstGeom prst="rect">
            <a:avLst/>
          </a:prstGeom>
        </p:spPr>
        <p:txBody>
          <a:bodyPr vert="horz" lIns="73655" tIns="36827" rIns="73655" bIns="3682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266462" y="7008171"/>
            <a:ext cx="1243489" cy="402568"/>
          </a:xfrm>
          <a:prstGeom prst="rect">
            <a:avLst/>
          </a:prstGeom>
        </p:spPr>
        <p:txBody>
          <a:bodyPr vert="horz" lIns="73655" tIns="36827" rIns="73655" bIns="36827" rtlCol="0" anchor="ctr"/>
          <a:lstStyle>
            <a:lvl1pPr algn="l">
              <a:defRPr sz="1000">
                <a:solidFill>
                  <a:schemeClr val="tx1">
                    <a:tint val="75000"/>
                  </a:schemeClr>
                </a:solidFill>
              </a:defRPr>
            </a:lvl1pPr>
          </a:lstStyle>
          <a:p>
            <a:fld id="{6FA3870C-0599-4A4D-ACF3-55E01274DE67}" type="datetimeFigureOut">
              <a:rPr lang="en-GB" smtClean="0"/>
              <a:t>06/10/2025</a:t>
            </a:fld>
            <a:endParaRPr lang="en-GB"/>
          </a:p>
        </p:txBody>
      </p:sp>
      <p:sp>
        <p:nvSpPr>
          <p:cNvPr id="5" name="Footer Placeholder 4"/>
          <p:cNvSpPr>
            <a:spLocks noGrp="1"/>
          </p:cNvSpPr>
          <p:nvPr>
            <p:ph type="ftr" sz="quarter" idx="3"/>
          </p:nvPr>
        </p:nvSpPr>
        <p:spPr>
          <a:xfrm>
            <a:off x="1820823" y="7008171"/>
            <a:ext cx="1687592" cy="402568"/>
          </a:xfrm>
          <a:prstGeom prst="rect">
            <a:avLst/>
          </a:prstGeom>
        </p:spPr>
        <p:txBody>
          <a:bodyPr vert="horz" lIns="73655" tIns="36827" rIns="73655" bIns="36827" rtlCol="0" anchor="ctr"/>
          <a:lstStyle>
            <a:lvl1pPr algn="ctr">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3819288" y="7008171"/>
            <a:ext cx="1243489" cy="402568"/>
          </a:xfrm>
          <a:prstGeom prst="rect">
            <a:avLst/>
          </a:prstGeom>
        </p:spPr>
        <p:txBody>
          <a:bodyPr vert="horz" lIns="73655" tIns="36827" rIns="73655" bIns="36827" rtlCol="0" anchor="ctr"/>
          <a:lstStyle>
            <a:lvl1pPr algn="r">
              <a:defRPr sz="1000">
                <a:solidFill>
                  <a:schemeClr val="tx1">
                    <a:tint val="75000"/>
                  </a:schemeClr>
                </a:solidFill>
              </a:defRPr>
            </a:lvl1pPr>
          </a:lstStyle>
          <a:p>
            <a:fld id="{682D07D2-FE91-4819-BA57-D0495BE6C405}" type="slidenum">
              <a:rPr lang="en-GB" smtClean="0"/>
              <a:t>‹#›</a:t>
            </a:fld>
            <a:endParaRPr lang="en-GB"/>
          </a:p>
        </p:txBody>
      </p:sp>
    </p:spTree>
    <p:extLst>
      <p:ext uri="{BB962C8B-B14F-4D97-AF65-F5344CB8AC3E}">
        <p14:creationId xmlns:p14="http://schemas.microsoft.com/office/powerpoint/2010/main" val="19627506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6549" rtl="0" eaLnBrk="1" latinLnBrk="0" hangingPunct="1">
        <a:spcBef>
          <a:spcPct val="0"/>
        </a:spcBef>
        <a:buNone/>
        <a:defRPr sz="3500" kern="1200">
          <a:solidFill>
            <a:schemeClr val="tx1"/>
          </a:solidFill>
          <a:latin typeface="+mj-lt"/>
          <a:ea typeface="+mj-ea"/>
          <a:cs typeface="+mj-cs"/>
        </a:defRPr>
      </a:lvl1pPr>
    </p:titleStyle>
    <p:bodyStyle>
      <a:lvl1pPr marL="276206" indent="-276206" algn="l" defTabSz="736549"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1pPr>
      <a:lvl2pPr marL="598446" indent="-230172" algn="l" defTabSz="736549" rtl="0" eaLnBrk="1" latinLnBrk="0" hangingPunct="1">
        <a:spcBef>
          <a:spcPct val="20000"/>
        </a:spcBef>
        <a:buFont typeface="Arial" panose="020B0604020202020204" pitchFamily="34" charset="0"/>
        <a:buChar char="–"/>
        <a:defRPr sz="2300" kern="1200">
          <a:solidFill>
            <a:schemeClr val="tx1"/>
          </a:solidFill>
          <a:latin typeface="+mn-lt"/>
          <a:ea typeface="+mn-ea"/>
          <a:cs typeface="+mn-cs"/>
        </a:defRPr>
      </a:lvl2pPr>
      <a:lvl3pPr marL="920687" indent="-184137" algn="l" defTabSz="736549" rtl="0" eaLnBrk="1" latinLnBrk="0" hangingPunct="1">
        <a:spcBef>
          <a:spcPct val="20000"/>
        </a:spcBef>
        <a:buFont typeface="Arial" panose="020B0604020202020204" pitchFamily="34" charset="0"/>
        <a:buChar char="•"/>
        <a:defRPr sz="1900" kern="1200">
          <a:solidFill>
            <a:schemeClr val="tx1"/>
          </a:solidFill>
          <a:latin typeface="+mn-lt"/>
          <a:ea typeface="+mn-ea"/>
          <a:cs typeface="+mn-cs"/>
        </a:defRPr>
      </a:lvl3pPr>
      <a:lvl4pPr marL="1288961"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1657236"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025510"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6pPr>
      <a:lvl7pPr marL="2393785"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7pPr>
      <a:lvl8pPr marL="2762060"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8pPr>
      <a:lvl9pPr marL="3130334" indent="-184137" algn="l" defTabSz="736549"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736549" rtl="0" eaLnBrk="1" latinLnBrk="0" hangingPunct="1">
        <a:defRPr sz="1400" kern="1200">
          <a:solidFill>
            <a:schemeClr val="tx1"/>
          </a:solidFill>
          <a:latin typeface="+mn-lt"/>
          <a:ea typeface="+mn-ea"/>
          <a:cs typeface="+mn-cs"/>
        </a:defRPr>
      </a:lvl1pPr>
      <a:lvl2pPr marL="368275" algn="l" defTabSz="736549" rtl="0" eaLnBrk="1" latinLnBrk="0" hangingPunct="1">
        <a:defRPr sz="1400" kern="1200">
          <a:solidFill>
            <a:schemeClr val="tx1"/>
          </a:solidFill>
          <a:latin typeface="+mn-lt"/>
          <a:ea typeface="+mn-ea"/>
          <a:cs typeface="+mn-cs"/>
        </a:defRPr>
      </a:lvl2pPr>
      <a:lvl3pPr marL="736549" algn="l" defTabSz="736549" rtl="0" eaLnBrk="1" latinLnBrk="0" hangingPunct="1">
        <a:defRPr sz="1400" kern="1200">
          <a:solidFill>
            <a:schemeClr val="tx1"/>
          </a:solidFill>
          <a:latin typeface="+mn-lt"/>
          <a:ea typeface="+mn-ea"/>
          <a:cs typeface="+mn-cs"/>
        </a:defRPr>
      </a:lvl3pPr>
      <a:lvl4pPr marL="1104824" algn="l" defTabSz="736549" rtl="0" eaLnBrk="1" latinLnBrk="0" hangingPunct="1">
        <a:defRPr sz="1400" kern="1200">
          <a:solidFill>
            <a:schemeClr val="tx1"/>
          </a:solidFill>
          <a:latin typeface="+mn-lt"/>
          <a:ea typeface="+mn-ea"/>
          <a:cs typeface="+mn-cs"/>
        </a:defRPr>
      </a:lvl4pPr>
      <a:lvl5pPr marL="1473098" algn="l" defTabSz="736549" rtl="0" eaLnBrk="1" latinLnBrk="0" hangingPunct="1">
        <a:defRPr sz="1400" kern="1200">
          <a:solidFill>
            <a:schemeClr val="tx1"/>
          </a:solidFill>
          <a:latin typeface="+mn-lt"/>
          <a:ea typeface="+mn-ea"/>
          <a:cs typeface="+mn-cs"/>
        </a:defRPr>
      </a:lvl5pPr>
      <a:lvl6pPr marL="1841373" algn="l" defTabSz="736549" rtl="0" eaLnBrk="1" latinLnBrk="0" hangingPunct="1">
        <a:defRPr sz="1400" kern="1200">
          <a:solidFill>
            <a:schemeClr val="tx1"/>
          </a:solidFill>
          <a:latin typeface="+mn-lt"/>
          <a:ea typeface="+mn-ea"/>
          <a:cs typeface="+mn-cs"/>
        </a:defRPr>
      </a:lvl6pPr>
      <a:lvl7pPr marL="2209648" algn="l" defTabSz="736549" rtl="0" eaLnBrk="1" latinLnBrk="0" hangingPunct="1">
        <a:defRPr sz="1400" kern="1200">
          <a:solidFill>
            <a:schemeClr val="tx1"/>
          </a:solidFill>
          <a:latin typeface="+mn-lt"/>
          <a:ea typeface="+mn-ea"/>
          <a:cs typeface="+mn-cs"/>
        </a:defRPr>
      </a:lvl7pPr>
      <a:lvl8pPr marL="2577922" algn="l" defTabSz="736549" rtl="0" eaLnBrk="1" latinLnBrk="0" hangingPunct="1">
        <a:defRPr sz="1400" kern="1200">
          <a:solidFill>
            <a:schemeClr val="tx1"/>
          </a:solidFill>
          <a:latin typeface="+mn-lt"/>
          <a:ea typeface="+mn-ea"/>
          <a:cs typeface="+mn-cs"/>
        </a:defRPr>
      </a:lvl8pPr>
      <a:lvl9pPr marL="2946197" algn="l" defTabSz="736549"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lowchart: Delay 5"/>
          <p:cNvSpPr/>
          <p:nvPr/>
        </p:nvSpPr>
        <p:spPr>
          <a:xfrm>
            <a:off x="0" y="0"/>
            <a:ext cx="4143795" cy="5868863"/>
          </a:xfrm>
          <a:custGeom>
            <a:avLst/>
            <a:gdLst>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334"/>
              <a:gd name="connsiteY0" fmla="*/ 0 h 7689304"/>
              <a:gd name="connsiteX1" fmla="*/ 2722612 w 5445334"/>
              <a:gd name="connsiteY1" fmla="*/ 0 h 7689304"/>
              <a:gd name="connsiteX2" fmla="*/ 5445224 w 5445334"/>
              <a:gd name="connsiteY2" fmla="*/ 3844652 h 7689304"/>
              <a:gd name="connsiteX3" fmla="*/ 2641929 w 5445334"/>
              <a:gd name="connsiteY3" fmla="*/ 7541386 h 7689304"/>
              <a:gd name="connsiteX4" fmla="*/ 0 w 5445334"/>
              <a:gd name="connsiteY4" fmla="*/ 7689304 h 7689304"/>
              <a:gd name="connsiteX5" fmla="*/ 0 w 5445334"/>
              <a:gd name="connsiteY5" fmla="*/ 0 h 7689304"/>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45248"/>
              <a:gd name="connsiteY0" fmla="*/ 0 h 7716198"/>
              <a:gd name="connsiteX1" fmla="*/ 2722612 w 5445248"/>
              <a:gd name="connsiteY1" fmla="*/ 0 h 7716198"/>
              <a:gd name="connsiteX2" fmla="*/ 5445224 w 5445248"/>
              <a:gd name="connsiteY2" fmla="*/ 3844652 h 7716198"/>
              <a:gd name="connsiteX3" fmla="*/ 1942682 w 5445248"/>
              <a:gd name="connsiteY3" fmla="*/ 7716198 h 7716198"/>
              <a:gd name="connsiteX4" fmla="*/ 0 w 5445248"/>
              <a:gd name="connsiteY4" fmla="*/ 7689304 h 7716198"/>
              <a:gd name="connsiteX5" fmla="*/ 0 w 5445248"/>
              <a:gd name="connsiteY5" fmla="*/ 0 h 7716198"/>
              <a:gd name="connsiteX0" fmla="*/ 0 w 5466118"/>
              <a:gd name="connsiteY0" fmla="*/ 0 h 7716198"/>
              <a:gd name="connsiteX1" fmla="*/ 2722612 w 5466118"/>
              <a:gd name="connsiteY1" fmla="*/ 0 h 7716198"/>
              <a:gd name="connsiteX2" fmla="*/ 5445224 w 5466118"/>
              <a:gd name="connsiteY2" fmla="*/ 3844652 h 7716198"/>
              <a:gd name="connsiteX3" fmla="*/ 1942682 w 5466118"/>
              <a:gd name="connsiteY3" fmla="*/ 7716198 h 7716198"/>
              <a:gd name="connsiteX4" fmla="*/ 0 w 5466118"/>
              <a:gd name="connsiteY4" fmla="*/ 7689304 h 7716198"/>
              <a:gd name="connsiteX5" fmla="*/ 0 w 5466118"/>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21054"/>
              <a:gd name="connsiteX1" fmla="*/ 2722612 w 5451561"/>
              <a:gd name="connsiteY1" fmla="*/ 0 h 7721054"/>
              <a:gd name="connsiteX2" fmla="*/ 5445224 w 5451561"/>
              <a:gd name="connsiteY2" fmla="*/ 3844652 h 7721054"/>
              <a:gd name="connsiteX3" fmla="*/ 1942682 w 5451561"/>
              <a:gd name="connsiteY3" fmla="*/ 7716198 h 7721054"/>
              <a:gd name="connsiteX4" fmla="*/ 12700 w 5451561"/>
              <a:gd name="connsiteY4" fmla="*/ 7721054 h 7721054"/>
              <a:gd name="connsiteX5" fmla="*/ 0 w 5451561"/>
              <a:gd name="connsiteY5" fmla="*/ 0 h 7721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51561" h="7721054">
                <a:moveTo>
                  <a:pt x="0" y="0"/>
                </a:moveTo>
                <a:lnTo>
                  <a:pt x="2722612" y="0"/>
                </a:lnTo>
                <a:cubicBezTo>
                  <a:pt x="4239716" y="389965"/>
                  <a:pt x="5554294" y="2065186"/>
                  <a:pt x="5445224" y="3844652"/>
                </a:cubicBezTo>
                <a:cubicBezTo>
                  <a:pt x="5336154" y="5624118"/>
                  <a:pt x="4393983" y="7262732"/>
                  <a:pt x="1942682" y="7716198"/>
                </a:cubicBezTo>
                <a:lnTo>
                  <a:pt x="12700" y="7721054"/>
                </a:lnTo>
                <a:cubicBezTo>
                  <a:pt x="8467" y="5147369"/>
                  <a:pt x="4233" y="2573685"/>
                  <a:pt x="0" y="0"/>
                </a:cubicBezTo>
                <a:close/>
              </a:path>
            </a:pathLst>
          </a:custGeom>
          <a:blipFill dpi="0" rotWithShape="1">
            <a:blip r:embed="rId2" cstate="print">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Flowchart: Delay 5"/>
          <p:cNvSpPr/>
          <p:nvPr/>
        </p:nvSpPr>
        <p:spPr>
          <a:xfrm>
            <a:off x="-2" y="1880713"/>
            <a:ext cx="2168351" cy="1971926"/>
          </a:xfrm>
          <a:custGeom>
            <a:avLst/>
            <a:gdLst>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224"/>
              <a:gd name="connsiteY0" fmla="*/ 0 h 7689304"/>
              <a:gd name="connsiteX1" fmla="*/ 2722612 w 5445224"/>
              <a:gd name="connsiteY1" fmla="*/ 0 h 7689304"/>
              <a:gd name="connsiteX2" fmla="*/ 5445224 w 5445224"/>
              <a:gd name="connsiteY2" fmla="*/ 3844652 h 7689304"/>
              <a:gd name="connsiteX3" fmla="*/ 2722612 w 5445224"/>
              <a:gd name="connsiteY3" fmla="*/ 7689304 h 7689304"/>
              <a:gd name="connsiteX4" fmla="*/ 0 w 5445224"/>
              <a:gd name="connsiteY4" fmla="*/ 7689304 h 7689304"/>
              <a:gd name="connsiteX5" fmla="*/ 0 w 5445224"/>
              <a:gd name="connsiteY5" fmla="*/ 0 h 7689304"/>
              <a:gd name="connsiteX0" fmla="*/ 0 w 5445334"/>
              <a:gd name="connsiteY0" fmla="*/ 0 h 7689304"/>
              <a:gd name="connsiteX1" fmla="*/ 2722612 w 5445334"/>
              <a:gd name="connsiteY1" fmla="*/ 0 h 7689304"/>
              <a:gd name="connsiteX2" fmla="*/ 5445224 w 5445334"/>
              <a:gd name="connsiteY2" fmla="*/ 3844652 h 7689304"/>
              <a:gd name="connsiteX3" fmla="*/ 2641929 w 5445334"/>
              <a:gd name="connsiteY3" fmla="*/ 7541386 h 7689304"/>
              <a:gd name="connsiteX4" fmla="*/ 0 w 5445334"/>
              <a:gd name="connsiteY4" fmla="*/ 7689304 h 7689304"/>
              <a:gd name="connsiteX5" fmla="*/ 0 w 5445334"/>
              <a:gd name="connsiteY5" fmla="*/ 0 h 7689304"/>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53986"/>
              <a:gd name="connsiteY0" fmla="*/ 0 h 7716198"/>
              <a:gd name="connsiteX1" fmla="*/ 2722612 w 5453986"/>
              <a:gd name="connsiteY1" fmla="*/ 0 h 7716198"/>
              <a:gd name="connsiteX2" fmla="*/ 5445224 w 5453986"/>
              <a:gd name="connsiteY2" fmla="*/ 3844652 h 7716198"/>
              <a:gd name="connsiteX3" fmla="*/ 1942682 w 5453986"/>
              <a:gd name="connsiteY3" fmla="*/ 7716198 h 7716198"/>
              <a:gd name="connsiteX4" fmla="*/ 0 w 5453986"/>
              <a:gd name="connsiteY4" fmla="*/ 7689304 h 7716198"/>
              <a:gd name="connsiteX5" fmla="*/ 0 w 5453986"/>
              <a:gd name="connsiteY5" fmla="*/ 0 h 7716198"/>
              <a:gd name="connsiteX0" fmla="*/ 0 w 5445248"/>
              <a:gd name="connsiteY0" fmla="*/ 0 h 7716198"/>
              <a:gd name="connsiteX1" fmla="*/ 2722612 w 5445248"/>
              <a:gd name="connsiteY1" fmla="*/ 0 h 7716198"/>
              <a:gd name="connsiteX2" fmla="*/ 5445224 w 5445248"/>
              <a:gd name="connsiteY2" fmla="*/ 3844652 h 7716198"/>
              <a:gd name="connsiteX3" fmla="*/ 1942682 w 5445248"/>
              <a:gd name="connsiteY3" fmla="*/ 7716198 h 7716198"/>
              <a:gd name="connsiteX4" fmla="*/ 0 w 5445248"/>
              <a:gd name="connsiteY4" fmla="*/ 7689304 h 7716198"/>
              <a:gd name="connsiteX5" fmla="*/ 0 w 5445248"/>
              <a:gd name="connsiteY5" fmla="*/ 0 h 7716198"/>
              <a:gd name="connsiteX0" fmla="*/ 0 w 5466118"/>
              <a:gd name="connsiteY0" fmla="*/ 0 h 7716198"/>
              <a:gd name="connsiteX1" fmla="*/ 2722612 w 5466118"/>
              <a:gd name="connsiteY1" fmla="*/ 0 h 7716198"/>
              <a:gd name="connsiteX2" fmla="*/ 5445224 w 5466118"/>
              <a:gd name="connsiteY2" fmla="*/ 3844652 h 7716198"/>
              <a:gd name="connsiteX3" fmla="*/ 1942682 w 5466118"/>
              <a:gd name="connsiteY3" fmla="*/ 7716198 h 7716198"/>
              <a:gd name="connsiteX4" fmla="*/ 0 w 5466118"/>
              <a:gd name="connsiteY4" fmla="*/ 7689304 h 7716198"/>
              <a:gd name="connsiteX5" fmla="*/ 0 w 5466118"/>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16198"/>
              <a:gd name="connsiteX1" fmla="*/ 2722612 w 5451561"/>
              <a:gd name="connsiteY1" fmla="*/ 0 h 7716198"/>
              <a:gd name="connsiteX2" fmla="*/ 5445224 w 5451561"/>
              <a:gd name="connsiteY2" fmla="*/ 3844652 h 7716198"/>
              <a:gd name="connsiteX3" fmla="*/ 1942682 w 5451561"/>
              <a:gd name="connsiteY3" fmla="*/ 7716198 h 7716198"/>
              <a:gd name="connsiteX4" fmla="*/ 0 w 5451561"/>
              <a:gd name="connsiteY4" fmla="*/ 7689304 h 7716198"/>
              <a:gd name="connsiteX5" fmla="*/ 0 w 5451561"/>
              <a:gd name="connsiteY5" fmla="*/ 0 h 7716198"/>
              <a:gd name="connsiteX0" fmla="*/ 0 w 5451561"/>
              <a:gd name="connsiteY0" fmla="*/ 0 h 7721054"/>
              <a:gd name="connsiteX1" fmla="*/ 2722612 w 5451561"/>
              <a:gd name="connsiteY1" fmla="*/ 0 h 7721054"/>
              <a:gd name="connsiteX2" fmla="*/ 5445224 w 5451561"/>
              <a:gd name="connsiteY2" fmla="*/ 3844652 h 7721054"/>
              <a:gd name="connsiteX3" fmla="*/ 1942682 w 5451561"/>
              <a:gd name="connsiteY3" fmla="*/ 7716198 h 7721054"/>
              <a:gd name="connsiteX4" fmla="*/ 12700 w 5451561"/>
              <a:gd name="connsiteY4" fmla="*/ 7721054 h 7721054"/>
              <a:gd name="connsiteX5" fmla="*/ 0 w 5451561"/>
              <a:gd name="connsiteY5" fmla="*/ 0 h 7721054"/>
              <a:gd name="connsiteX0" fmla="*/ 0 w 5451437"/>
              <a:gd name="connsiteY0" fmla="*/ 197 h 7721251"/>
              <a:gd name="connsiteX1" fmla="*/ 2722612 w 5451437"/>
              <a:gd name="connsiteY1" fmla="*/ 197 h 7721251"/>
              <a:gd name="connsiteX2" fmla="*/ 5445224 w 5451437"/>
              <a:gd name="connsiteY2" fmla="*/ 3844849 h 7721251"/>
              <a:gd name="connsiteX3" fmla="*/ 1942682 w 5451437"/>
              <a:gd name="connsiteY3" fmla="*/ 7716395 h 7721251"/>
              <a:gd name="connsiteX4" fmla="*/ 12700 w 5451437"/>
              <a:gd name="connsiteY4" fmla="*/ 7721251 h 7721251"/>
              <a:gd name="connsiteX5" fmla="*/ 0 w 5451437"/>
              <a:gd name="connsiteY5" fmla="*/ 197 h 7721251"/>
              <a:gd name="connsiteX0" fmla="*/ 0 w 5451435"/>
              <a:gd name="connsiteY0" fmla="*/ 197 h 7721251"/>
              <a:gd name="connsiteX1" fmla="*/ 2722612 w 5451435"/>
              <a:gd name="connsiteY1" fmla="*/ 197 h 7721251"/>
              <a:gd name="connsiteX2" fmla="*/ 5445224 w 5451435"/>
              <a:gd name="connsiteY2" fmla="*/ 3844849 h 7721251"/>
              <a:gd name="connsiteX3" fmla="*/ 1942682 w 5451435"/>
              <a:gd name="connsiteY3" fmla="*/ 7716395 h 7721251"/>
              <a:gd name="connsiteX4" fmla="*/ 12700 w 5451435"/>
              <a:gd name="connsiteY4" fmla="*/ 7721251 h 7721251"/>
              <a:gd name="connsiteX5" fmla="*/ 0 w 5451435"/>
              <a:gd name="connsiteY5" fmla="*/ 197 h 7721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51435" h="7721251">
                <a:moveTo>
                  <a:pt x="0" y="197"/>
                </a:moveTo>
                <a:lnTo>
                  <a:pt x="2722612" y="197"/>
                </a:lnTo>
                <a:cubicBezTo>
                  <a:pt x="4210592" y="-23385"/>
                  <a:pt x="5554294" y="2065383"/>
                  <a:pt x="5445224" y="3844849"/>
                </a:cubicBezTo>
                <a:cubicBezTo>
                  <a:pt x="5336154" y="5624315"/>
                  <a:pt x="4685218" y="7785306"/>
                  <a:pt x="1942682" y="7716395"/>
                </a:cubicBezTo>
                <a:lnTo>
                  <a:pt x="12700" y="7721251"/>
                </a:lnTo>
                <a:cubicBezTo>
                  <a:pt x="8467" y="5147566"/>
                  <a:pt x="4233" y="2573882"/>
                  <a:pt x="0" y="19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2268" y="0"/>
            <a:ext cx="1836969" cy="1044327"/>
          </a:xfrm>
          <a:prstGeom prst="rect">
            <a:avLst/>
          </a:prstGeom>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 y="5975041"/>
            <a:ext cx="1872533" cy="1579245"/>
          </a:xfrm>
          <a:prstGeom prst="rect">
            <a:avLst/>
          </a:prstGeom>
        </p:spPr>
      </p:pic>
      <p:sp>
        <p:nvSpPr>
          <p:cNvPr id="18" name="Rounded Rectangle 17"/>
          <p:cNvSpPr/>
          <p:nvPr/>
        </p:nvSpPr>
        <p:spPr>
          <a:xfrm>
            <a:off x="2595623" y="4819140"/>
            <a:ext cx="3096344" cy="2088232"/>
          </a:xfrm>
          <a:prstGeom prst="roundRect">
            <a:avLst>
              <a:gd name="adj" fmla="val 12239"/>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2764628" y="5121488"/>
            <a:ext cx="2304256" cy="1323439"/>
          </a:xfrm>
          <a:prstGeom prst="rect">
            <a:avLst/>
          </a:prstGeom>
          <a:noFill/>
        </p:spPr>
        <p:txBody>
          <a:bodyPr wrap="square" rtlCol="0">
            <a:spAutoFit/>
          </a:bodyPr>
          <a:lstStyle/>
          <a:p>
            <a:r>
              <a:rPr lang="en-GB" sz="2000" b="1" dirty="0">
                <a:solidFill>
                  <a:schemeClr val="bg1"/>
                </a:solidFill>
                <a:latin typeface="Frutiger LT Std 55 Roman"/>
                <a:cs typeface="Arial" panose="020B0604020202020204" pitchFamily="34" charset="0"/>
              </a:rPr>
              <a:t>Providing </a:t>
            </a:r>
          </a:p>
          <a:p>
            <a:r>
              <a:rPr lang="en-GB" sz="2000" b="1" dirty="0">
                <a:solidFill>
                  <a:schemeClr val="bg1"/>
                </a:solidFill>
                <a:latin typeface="Frutiger LT Std 55 Roman"/>
                <a:cs typeface="Arial" panose="020B0604020202020204" pitchFamily="34" charset="0"/>
              </a:rPr>
              <a:t>comprehensive </a:t>
            </a:r>
          </a:p>
          <a:p>
            <a:r>
              <a:rPr lang="en-GB" sz="2000" b="1" dirty="0">
                <a:solidFill>
                  <a:schemeClr val="bg1"/>
                </a:solidFill>
                <a:latin typeface="Frutiger LT Std 55 Roman"/>
                <a:cs typeface="Arial" panose="020B0604020202020204" pitchFamily="34" charset="0"/>
              </a:rPr>
              <a:t>DBT across Hull </a:t>
            </a:r>
          </a:p>
          <a:p>
            <a:r>
              <a:rPr lang="en-GB" sz="2000" b="1" dirty="0">
                <a:solidFill>
                  <a:schemeClr val="bg1"/>
                </a:solidFill>
                <a:latin typeface="Frutiger LT Std 55 Roman"/>
                <a:cs typeface="Arial" panose="020B0604020202020204" pitchFamily="34" charset="0"/>
              </a:rPr>
              <a:t>and East Yorkshire</a:t>
            </a:r>
          </a:p>
        </p:txBody>
      </p:sp>
      <p:sp>
        <p:nvSpPr>
          <p:cNvPr id="20" name="TextBox 19"/>
          <p:cNvSpPr txBox="1"/>
          <p:nvPr/>
        </p:nvSpPr>
        <p:spPr>
          <a:xfrm>
            <a:off x="161115" y="2107604"/>
            <a:ext cx="2465131" cy="1569660"/>
          </a:xfrm>
          <a:prstGeom prst="rect">
            <a:avLst/>
          </a:prstGeom>
          <a:noFill/>
        </p:spPr>
        <p:txBody>
          <a:bodyPr wrap="square" rtlCol="0">
            <a:spAutoFit/>
          </a:bodyPr>
          <a:lstStyle/>
          <a:p>
            <a:r>
              <a:rPr lang="en-GB" sz="2400" b="1" dirty="0">
                <a:solidFill>
                  <a:srgbClr val="005EB8"/>
                </a:solidFill>
                <a:latin typeface="Frutiger LT Std 55 Roman" pitchFamily="34" charset="0"/>
              </a:rPr>
              <a:t>Humber </a:t>
            </a:r>
          </a:p>
          <a:p>
            <a:r>
              <a:rPr lang="en-GB" sz="2400" b="1" dirty="0">
                <a:solidFill>
                  <a:srgbClr val="005EB8"/>
                </a:solidFill>
                <a:latin typeface="Frutiger LT Std 55 Roman" pitchFamily="34" charset="0"/>
              </a:rPr>
              <a:t>Dialectical </a:t>
            </a:r>
          </a:p>
          <a:p>
            <a:r>
              <a:rPr lang="en-GB" sz="2400" b="1" dirty="0">
                <a:solidFill>
                  <a:srgbClr val="005EB8"/>
                </a:solidFill>
                <a:latin typeface="Frutiger LT Std 55 Roman" pitchFamily="34" charset="0"/>
              </a:rPr>
              <a:t>Behaviour </a:t>
            </a:r>
          </a:p>
          <a:p>
            <a:r>
              <a:rPr lang="en-GB" sz="2400" b="1" dirty="0">
                <a:solidFill>
                  <a:srgbClr val="005EB8"/>
                </a:solidFill>
                <a:latin typeface="Frutiger LT Std 55 Roman" pitchFamily="34" charset="0"/>
              </a:rPr>
              <a:t>Therapy</a:t>
            </a:r>
          </a:p>
        </p:txBody>
      </p:sp>
      <p:sp>
        <p:nvSpPr>
          <p:cNvPr id="21" name="TextBox 20"/>
          <p:cNvSpPr txBox="1"/>
          <p:nvPr/>
        </p:nvSpPr>
        <p:spPr>
          <a:xfrm>
            <a:off x="2232758" y="7020991"/>
            <a:ext cx="3024336" cy="400110"/>
          </a:xfrm>
          <a:prstGeom prst="rect">
            <a:avLst/>
          </a:prstGeom>
          <a:noFill/>
        </p:spPr>
        <p:txBody>
          <a:bodyPr wrap="square" rtlCol="0">
            <a:spAutoFit/>
          </a:bodyPr>
          <a:lstStyle/>
          <a:p>
            <a:pPr algn="r"/>
            <a:r>
              <a:rPr lang="en-GB" sz="1000" dirty="0">
                <a:solidFill>
                  <a:srgbClr val="005EB8"/>
                </a:solidFill>
                <a:latin typeface="Frutiger LT Std 55 Roman" pitchFamily="34" charset="0"/>
              </a:rPr>
              <a:t>Publication Date: 06.10.25 </a:t>
            </a:r>
          </a:p>
          <a:p>
            <a:pPr algn="r"/>
            <a:r>
              <a:rPr lang="en-GB" sz="1000" dirty="0">
                <a:solidFill>
                  <a:srgbClr val="005EB8"/>
                </a:solidFill>
                <a:latin typeface="Frutiger LT Std 55 Roman" pitchFamily="34" charset="0"/>
              </a:rPr>
              <a:t>Review Date: 06.10.27</a:t>
            </a:r>
          </a:p>
        </p:txBody>
      </p:sp>
    </p:spTree>
    <p:extLst>
      <p:ext uri="{BB962C8B-B14F-4D97-AF65-F5344CB8AC3E}">
        <p14:creationId xmlns:p14="http://schemas.microsoft.com/office/powerpoint/2010/main" val="1517684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8355" y="292008"/>
            <a:ext cx="4752528" cy="400110"/>
          </a:xfrm>
          <a:prstGeom prst="rect">
            <a:avLst/>
          </a:prstGeom>
          <a:noFill/>
        </p:spPr>
        <p:txBody>
          <a:bodyPr wrap="square" rtlCol="0">
            <a:spAutoFit/>
          </a:bodyPr>
          <a:lstStyle/>
          <a:p>
            <a:r>
              <a:rPr lang="en-GB" sz="2000" b="1" dirty="0">
                <a:solidFill>
                  <a:srgbClr val="005EB8"/>
                </a:solidFill>
                <a:latin typeface="Frutiger LT Std 55 Roman" pitchFamily="34" charset="0"/>
              </a:rPr>
              <a:t>Humber Dialectical Behaviour </a:t>
            </a:r>
          </a:p>
        </p:txBody>
      </p:sp>
      <p:sp>
        <p:nvSpPr>
          <p:cNvPr id="6" name="TextBox 5"/>
          <p:cNvSpPr txBox="1"/>
          <p:nvPr/>
        </p:nvSpPr>
        <p:spPr>
          <a:xfrm>
            <a:off x="276345" y="720797"/>
            <a:ext cx="4752528" cy="10248960"/>
          </a:xfrm>
          <a:prstGeom prst="rect">
            <a:avLst/>
          </a:prstGeom>
          <a:noFill/>
        </p:spPr>
        <p:txBody>
          <a:bodyPr wrap="square" numCol="2" spcCol="180000" rtlCol="0">
            <a:spAutoFit/>
          </a:bodyPr>
          <a:lstStyle/>
          <a:p>
            <a:r>
              <a:rPr lang="en-GB" sz="1100" b="1" dirty="0">
                <a:solidFill>
                  <a:srgbClr val="005EB8"/>
                </a:solidFill>
                <a:latin typeface="Arial" panose="020B0604020202020204" pitchFamily="34" charset="0"/>
                <a:cs typeface="Arial" panose="020B0604020202020204" pitchFamily="34" charset="0"/>
              </a:rPr>
              <a:t>What is Dialectical Behaviour Therapy (DBT)?</a:t>
            </a:r>
            <a:br>
              <a:rPr lang="en-GB" sz="1100" b="1" dirty="0">
                <a:solidFill>
                  <a:srgbClr val="005EB8"/>
                </a:solidFill>
                <a:latin typeface="Arial" panose="020B0604020202020204" pitchFamily="34" charset="0"/>
                <a:cs typeface="Arial" panose="020B0604020202020204" pitchFamily="34" charset="0"/>
              </a:rPr>
            </a:br>
            <a:r>
              <a:rPr lang="en-GB" sz="1100" dirty="0">
                <a:solidFill>
                  <a:srgbClr val="425563"/>
                </a:solidFill>
                <a:latin typeface="Arial" panose="020B0604020202020204" pitchFamily="34" charset="0"/>
                <a:cs typeface="Arial" panose="020B0604020202020204" pitchFamily="34" charset="0"/>
              </a:rPr>
              <a:t>DBT is a therapeutic approach </a:t>
            </a:r>
          </a:p>
          <a:p>
            <a:r>
              <a:rPr lang="en-GB" sz="1100" dirty="0">
                <a:solidFill>
                  <a:srgbClr val="425563"/>
                </a:solidFill>
                <a:latin typeface="Arial" panose="020B0604020202020204" pitchFamily="34" charset="0"/>
                <a:cs typeface="Arial" panose="020B0604020202020204" pitchFamily="34" charset="0"/>
              </a:rPr>
              <a:t>recommended for people for whom reducing self-harm and suicidal behaviour is a priority. Alongside reducing such behaviour, DBT aims to help people work towards the goals they have for their life. Whilst supporting people to change, we aim to help people understand and validate their own emotions and experiences, rather than us simply asking people to do something different.</a:t>
            </a:r>
          </a:p>
          <a:p>
            <a:endParaRPr lang="en-GB" sz="1100" dirty="0">
              <a:solidFill>
                <a:srgbClr val="425563"/>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What does the DBT team do?</a:t>
            </a:r>
          </a:p>
          <a:p>
            <a:r>
              <a:rPr lang="en-GB" sz="1100" dirty="0">
                <a:solidFill>
                  <a:srgbClr val="425563"/>
                </a:solidFill>
                <a:latin typeface="Arial" panose="020B0604020202020204" pitchFamily="34" charset="0"/>
                <a:cs typeface="Arial" panose="020B0604020202020204" pitchFamily="34" charset="0"/>
              </a:rPr>
              <a:t>We offer: </a:t>
            </a:r>
          </a:p>
          <a:p>
            <a:endParaRPr lang="en-GB" sz="1100" dirty="0">
              <a:solidFill>
                <a:srgbClr val="425563"/>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100" dirty="0">
                <a:solidFill>
                  <a:srgbClr val="425563"/>
                </a:solidFill>
                <a:latin typeface="Arial" panose="020B0604020202020204" pitchFamily="34" charset="0"/>
                <a:cs typeface="Arial" panose="020B0604020202020204" pitchFamily="34" charset="0"/>
              </a:rPr>
              <a:t>Training to teams </a:t>
            </a:r>
            <a:r>
              <a:rPr lang="en-GB" sz="1100" dirty="0" err="1">
                <a:solidFill>
                  <a:srgbClr val="425563"/>
                </a:solidFill>
                <a:latin typeface="Arial" panose="020B0604020202020204" pitchFamily="34" charset="0"/>
                <a:cs typeface="Arial" panose="020B0604020202020204" pitchFamily="34" charset="0"/>
              </a:rPr>
              <a:t>Trustwide</a:t>
            </a:r>
            <a:endParaRPr lang="en-GB" sz="1100" dirty="0">
              <a:solidFill>
                <a:srgbClr val="425563"/>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100" dirty="0">
                <a:solidFill>
                  <a:srgbClr val="425563"/>
                </a:solidFill>
                <a:latin typeface="Arial" panose="020B0604020202020204" pitchFamily="34" charset="0"/>
                <a:cs typeface="Arial" panose="020B0604020202020204" pitchFamily="34" charset="0"/>
              </a:rPr>
              <a:t>Supervision and consultation to other teams</a:t>
            </a:r>
          </a:p>
          <a:p>
            <a:pPr marL="171450" indent="-171450">
              <a:buFont typeface="Arial" panose="020B0604020202020204" pitchFamily="34" charset="0"/>
              <a:buChar char="•"/>
            </a:pPr>
            <a:r>
              <a:rPr lang="en-GB" sz="1100" dirty="0">
                <a:solidFill>
                  <a:srgbClr val="425563"/>
                </a:solidFill>
                <a:latin typeface="Arial" panose="020B0604020202020204" pitchFamily="34" charset="0"/>
                <a:cs typeface="Arial" panose="020B0604020202020204" pitchFamily="34" charset="0"/>
              </a:rPr>
              <a:t>Direct treatment with the team</a:t>
            </a:r>
          </a:p>
          <a:p>
            <a:pPr marL="171450" indent="-171450">
              <a:buFont typeface="Arial" panose="020B0604020202020204" pitchFamily="34" charset="0"/>
              <a:buChar char="•"/>
            </a:pPr>
            <a:r>
              <a:rPr lang="en-GB" sz="1100" dirty="0">
                <a:solidFill>
                  <a:srgbClr val="425563"/>
                </a:solidFill>
                <a:latin typeface="Arial" panose="020B0604020202020204" pitchFamily="34" charset="0"/>
                <a:cs typeface="Arial" panose="020B0604020202020204" pitchFamily="34" charset="0"/>
              </a:rPr>
              <a:t>Support for family, friends, and other supporters through the Humber Family Connections Service</a:t>
            </a:r>
          </a:p>
          <a:p>
            <a:endParaRPr lang="en-GB" sz="1100" dirty="0">
              <a:solidFill>
                <a:srgbClr val="425563"/>
              </a:solidFill>
              <a:latin typeface="Arial" panose="020B0604020202020204" pitchFamily="34" charset="0"/>
              <a:cs typeface="Arial" panose="020B0604020202020204" pitchFamily="34" charset="0"/>
            </a:endParaRPr>
          </a:p>
          <a:p>
            <a:r>
              <a:rPr lang="en-GB" sz="1100" dirty="0">
                <a:solidFill>
                  <a:srgbClr val="425563"/>
                </a:solidFill>
                <a:latin typeface="Arial" panose="020B0604020202020204" pitchFamily="34" charset="0"/>
                <a:cs typeface="Arial" panose="020B0604020202020204" pitchFamily="34" charset="0"/>
              </a:rPr>
              <a:t>Because we are a small team, </a:t>
            </a:r>
          </a:p>
          <a:p>
            <a:r>
              <a:rPr lang="en-GB" sz="1100" dirty="0">
                <a:solidFill>
                  <a:srgbClr val="425563"/>
                </a:solidFill>
                <a:latin typeface="Arial" panose="020B0604020202020204" pitchFamily="34" charset="0"/>
                <a:cs typeface="Arial" panose="020B0604020202020204" pitchFamily="34" charset="0"/>
              </a:rPr>
              <a:t>unfortunately we aren’t able to offer direct treatment to everyone who experiences self-harm and suicidal behaviour, so have to use certain criteria to decide which referrals to accept. Even if you do not meet the criteria for direct treatment, we will be happy to support other people to offer you DBT-informed support.</a:t>
            </a: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endParaRPr lang="en-GB" sz="1100" dirty="0">
              <a:solidFill>
                <a:srgbClr val="425563"/>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What does direct treatment involve?</a:t>
            </a:r>
          </a:p>
          <a:p>
            <a:r>
              <a:rPr lang="en-GB" sz="1100" dirty="0">
                <a:solidFill>
                  <a:srgbClr val="425563"/>
                </a:solidFill>
                <a:latin typeface="Arial" panose="020B0604020202020204" pitchFamily="34" charset="0"/>
                <a:cs typeface="Arial" panose="020B0604020202020204" pitchFamily="34" charset="0"/>
              </a:rPr>
              <a:t>If the team accepts a referral for you for direct treatment, one of us will get in touch to arrange</a:t>
            </a:r>
            <a:r>
              <a:rPr lang="en-GB" sz="1100" strike="sngStrike" dirty="0">
                <a:solidFill>
                  <a:srgbClr val="FF0000"/>
                </a:solidFill>
                <a:latin typeface="Arial" panose="020B0604020202020204" pitchFamily="34" charset="0"/>
                <a:cs typeface="Arial" panose="020B0604020202020204" pitchFamily="34" charset="0"/>
              </a:rPr>
              <a:t> </a:t>
            </a:r>
            <a:r>
              <a:rPr lang="en-GB" sz="1100" dirty="0">
                <a:solidFill>
                  <a:srgbClr val="425563"/>
                </a:solidFill>
                <a:latin typeface="Arial" panose="020B0604020202020204" pitchFamily="34" charset="0"/>
                <a:cs typeface="Arial" panose="020B0604020202020204" pitchFamily="34" charset="0"/>
              </a:rPr>
              <a:t>approximately 4 pre-treatment appointments for us to meet and agree together whether DBT is the right approach for you. If it is, direct treatment initially involves attending a </a:t>
            </a:r>
            <a:r>
              <a:rPr lang="en-GB" sz="1100" b="1" dirty="0">
                <a:solidFill>
                  <a:srgbClr val="005EB8"/>
                </a:solidFill>
                <a:latin typeface="Arial" panose="020B0604020202020204" pitchFamily="34" charset="0"/>
                <a:cs typeface="Arial" panose="020B0604020202020204" pitchFamily="34" charset="0"/>
              </a:rPr>
              <a:t>weekly skills training group</a:t>
            </a:r>
            <a:r>
              <a:rPr lang="en-GB" sz="1100" dirty="0">
                <a:solidFill>
                  <a:srgbClr val="425563"/>
                </a:solidFill>
                <a:latin typeface="Arial" panose="020B0604020202020204" pitchFamily="34" charset="0"/>
                <a:cs typeface="Arial" panose="020B0604020202020204" pitchFamily="34" charset="0"/>
              </a:rPr>
              <a:t> to learn skills in mindfulness, distress tolerance, emotion regulation, interpersonal effectiveness, and achieving balance in life. You will also have</a:t>
            </a:r>
            <a:r>
              <a:rPr lang="en-GB" sz="1100" dirty="0">
                <a:solidFill>
                  <a:srgbClr val="FF0000"/>
                </a:solidFill>
                <a:latin typeface="Arial" panose="020B0604020202020204" pitchFamily="34" charset="0"/>
                <a:cs typeface="Arial" panose="020B0604020202020204" pitchFamily="34" charset="0"/>
              </a:rPr>
              <a:t> </a:t>
            </a:r>
            <a:r>
              <a:rPr lang="en-GB" sz="1100" b="1" dirty="0">
                <a:solidFill>
                  <a:srgbClr val="005EB8"/>
                </a:solidFill>
                <a:latin typeface="Arial" panose="020B0604020202020204" pitchFamily="34" charset="0"/>
                <a:cs typeface="Arial" panose="020B0604020202020204" pitchFamily="34" charset="0"/>
              </a:rPr>
              <a:t>individual sessions </a:t>
            </a:r>
            <a:r>
              <a:rPr lang="en-GB" sz="1100" dirty="0">
                <a:solidFill>
                  <a:srgbClr val="425563"/>
                </a:solidFill>
                <a:latin typeface="Arial" panose="020B0604020202020204" pitchFamily="34" charset="0"/>
                <a:cs typeface="Arial" panose="020B0604020202020204" pitchFamily="34" charset="0"/>
              </a:rPr>
              <a:t>with a DBT Therapist, and </a:t>
            </a:r>
            <a:r>
              <a:rPr lang="en-GB" sz="1100" b="1" dirty="0">
                <a:solidFill>
                  <a:srgbClr val="005EB8"/>
                </a:solidFill>
                <a:latin typeface="Arial" panose="020B0604020202020204" pitchFamily="34" charset="0"/>
                <a:cs typeface="Arial" panose="020B0604020202020204" pitchFamily="34" charset="0"/>
              </a:rPr>
              <a:t>telephone coaching </a:t>
            </a:r>
            <a:r>
              <a:rPr lang="en-GB" sz="1100" dirty="0">
                <a:solidFill>
                  <a:srgbClr val="425563"/>
                </a:solidFill>
                <a:latin typeface="Arial" panose="020B0604020202020204" pitchFamily="34" charset="0"/>
                <a:cs typeface="Arial" panose="020B0604020202020204" pitchFamily="34" charset="0"/>
              </a:rPr>
              <a:t>between sessions to support you in implementing the skills you’ve learned in sessions to everyday life. The therapists in the team also meet weekly at our </a:t>
            </a:r>
            <a:r>
              <a:rPr lang="en-GB" sz="1100" b="1" dirty="0">
                <a:solidFill>
                  <a:srgbClr val="005EB8"/>
                </a:solidFill>
                <a:latin typeface="Arial" panose="020B0604020202020204" pitchFamily="34" charset="0"/>
                <a:cs typeface="Arial" panose="020B0604020202020204" pitchFamily="34" charset="0"/>
              </a:rPr>
              <a:t>consultation</a:t>
            </a:r>
            <a:r>
              <a:rPr lang="en-GB" sz="1100" dirty="0">
                <a:solidFill>
                  <a:srgbClr val="425563"/>
                </a:solidFill>
                <a:latin typeface="Arial" panose="020B0604020202020204" pitchFamily="34" charset="0"/>
                <a:cs typeface="Arial" panose="020B0604020202020204" pitchFamily="34" charset="0"/>
              </a:rPr>
              <a:t> meeting to discuss our work to ensure we are working effectively.</a:t>
            </a:r>
          </a:p>
          <a:p>
            <a:endParaRPr lang="en-GB" sz="1100"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endParaRPr lang="en-GB" sz="1100" b="1" dirty="0">
              <a:solidFill>
                <a:srgbClr val="005EB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029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52651" y="4860751"/>
            <a:ext cx="2088232" cy="1977464"/>
          </a:xfrm>
          <a:prstGeom prst="rect">
            <a:avLst/>
          </a:prstGeom>
          <a:noFill/>
        </p:spPr>
        <p:txBody>
          <a:bodyPr wrap="square" rtlCol="0">
            <a:spAutoFit/>
          </a:bodyPr>
          <a:lstStyle/>
          <a:p>
            <a:r>
              <a:rPr lang="en-GB" sz="1200" b="1" dirty="0">
                <a:solidFill>
                  <a:schemeClr val="bg1"/>
                </a:solidFill>
                <a:latin typeface="Arial" panose="020B0604020202020204" pitchFamily="34" charset="0"/>
                <a:cs typeface="Arial" panose="020B0604020202020204" pitchFamily="34" charset="0"/>
              </a:rPr>
              <a:t>Essential reading</a:t>
            </a:r>
          </a:p>
          <a:p>
            <a:r>
              <a:rPr lang="en-GB" sz="1050" dirty="0">
                <a:solidFill>
                  <a:schemeClr val="bg1"/>
                </a:solidFill>
                <a:latin typeface="Arial" panose="020B0604020202020204" pitchFamily="34" charset="0"/>
                <a:cs typeface="Arial" panose="020B0604020202020204" pitchFamily="34" charset="0"/>
              </a:rPr>
              <a:t>Skills-based caring for a Loved One with an Eating Disorder, Janet Treasure, July 2016.</a:t>
            </a:r>
          </a:p>
          <a:p>
            <a:endParaRPr lang="en-GB" sz="1200" b="1" dirty="0">
              <a:solidFill>
                <a:schemeClr val="bg1"/>
              </a:solidFill>
              <a:latin typeface="Arial" panose="020B0604020202020204" pitchFamily="34" charset="0"/>
              <a:cs typeface="Arial" panose="020B0604020202020204" pitchFamily="34" charset="0"/>
            </a:endParaRPr>
          </a:p>
          <a:p>
            <a:r>
              <a:rPr lang="en-GB" sz="1200" b="1" dirty="0">
                <a:solidFill>
                  <a:schemeClr val="bg1"/>
                </a:solidFill>
                <a:latin typeface="Arial" panose="020B0604020202020204" pitchFamily="34" charset="0"/>
                <a:cs typeface="Arial" panose="020B0604020202020204" pitchFamily="34" charset="0"/>
              </a:rPr>
              <a:t>Helpful websites</a:t>
            </a:r>
          </a:p>
          <a:p>
            <a:pPr marL="171450" indent="-171450">
              <a:buFont typeface="Arial" panose="020B0604020202020204" pitchFamily="34" charset="0"/>
              <a:buChar char="•"/>
            </a:pPr>
            <a:r>
              <a:rPr lang="en-GB" sz="1050" dirty="0">
                <a:solidFill>
                  <a:schemeClr val="bg1"/>
                </a:solidFill>
                <a:latin typeface="Arial" panose="020B0604020202020204" pitchFamily="34" charset="0"/>
                <a:cs typeface="Arial" panose="020B0604020202020204" pitchFamily="34" charset="0"/>
              </a:rPr>
              <a:t>camhs.humber.nhs.uk</a:t>
            </a:r>
          </a:p>
          <a:p>
            <a:pPr marL="171450" indent="-171450">
              <a:buFont typeface="Arial" panose="020B0604020202020204" pitchFamily="34" charset="0"/>
              <a:buChar char="•"/>
            </a:pPr>
            <a:r>
              <a:rPr lang="en-GB" sz="1050" dirty="0">
                <a:solidFill>
                  <a:schemeClr val="bg1"/>
                </a:solidFill>
                <a:latin typeface="Arial" panose="020B0604020202020204" pitchFamily="34" charset="0"/>
                <a:cs typeface="Arial" panose="020B0604020202020204" pitchFamily="34" charset="0"/>
              </a:rPr>
              <a:t>beateatingdisorders.org.uk</a:t>
            </a:r>
          </a:p>
          <a:p>
            <a:pPr marL="171450" indent="-171450">
              <a:buFont typeface="Arial" panose="020B0604020202020204" pitchFamily="34" charset="0"/>
              <a:buChar char="•"/>
            </a:pPr>
            <a:r>
              <a:rPr lang="en-GB" sz="1050" dirty="0">
                <a:solidFill>
                  <a:schemeClr val="bg1"/>
                </a:solidFill>
                <a:latin typeface="Arial" panose="020B0604020202020204" pitchFamily="34" charset="0"/>
                <a:cs typeface="Arial" panose="020B0604020202020204" pitchFamily="34" charset="0"/>
              </a:rPr>
              <a:t>seedeatingdisorders.org.uk</a:t>
            </a:r>
          </a:p>
          <a:p>
            <a:pPr marL="171450" indent="-171450">
              <a:buFont typeface="Arial" panose="020B0604020202020204" pitchFamily="34" charset="0"/>
              <a:buChar char="•"/>
            </a:pPr>
            <a:r>
              <a:rPr lang="en-GB" sz="1050" dirty="0">
                <a:solidFill>
                  <a:schemeClr val="bg1"/>
                </a:solidFill>
                <a:latin typeface="Arial" panose="020B0604020202020204" pitchFamily="34" charset="0"/>
                <a:cs typeface="Arial" panose="020B0604020202020204" pitchFamily="34" charset="0"/>
              </a:rPr>
              <a:t>youngminds.org.uk</a:t>
            </a:r>
          </a:p>
          <a:p>
            <a:pPr marL="171450" indent="-171450">
              <a:buFont typeface="Arial" panose="020B0604020202020204" pitchFamily="34" charset="0"/>
              <a:buChar char="•"/>
            </a:pPr>
            <a:r>
              <a:rPr lang="en-GB" sz="1050" dirty="0">
                <a:solidFill>
                  <a:schemeClr val="bg1"/>
                </a:solidFill>
                <a:latin typeface="Arial" panose="020B0604020202020204" pitchFamily="34" charset="0"/>
                <a:cs typeface="Arial" panose="020B0604020202020204" pitchFamily="34" charset="0"/>
              </a:rPr>
              <a:t>anorexiafamily.com</a:t>
            </a:r>
          </a:p>
        </p:txBody>
      </p:sp>
      <p:sp>
        <p:nvSpPr>
          <p:cNvPr id="2" name="TextBox 1">
            <a:extLst>
              <a:ext uri="{FF2B5EF4-FFF2-40B4-BE49-F238E27FC236}">
                <a16:creationId xmlns:a16="http://schemas.microsoft.com/office/drawing/2014/main" id="{EDC195B7-C7A5-1C2F-307F-BD1022FF111C}"/>
              </a:ext>
            </a:extLst>
          </p:cNvPr>
          <p:cNvSpPr txBox="1"/>
          <p:nvPr/>
        </p:nvSpPr>
        <p:spPr>
          <a:xfrm>
            <a:off x="288355" y="515152"/>
            <a:ext cx="4752528" cy="6863417"/>
          </a:xfrm>
          <a:prstGeom prst="rect">
            <a:avLst/>
          </a:prstGeom>
          <a:noFill/>
        </p:spPr>
        <p:txBody>
          <a:bodyPr wrap="square" numCol="2" spcCol="180000" rtlCol="0">
            <a:spAutoFit/>
          </a:bodyPr>
          <a:lstStyle/>
          <a:p>
            <a:r>
              <a:rPr lang="en-GB" sz="1100" b="1" dirty="0">
                <a:solidFill>
                  <a:srgbClr val="005EB8"/>
                </a:solidFill>
                <a:latin typeface="Arial" panose="020B0604020202020204" pitchFamily="34" charset="0"/>
                <a:cs typeface="Arial" panose="020B0604020202020204" pitchFamily="34" charset="0"/>
              </a:rPr>
              <a:t>What would I need to do if I had </a:t>
            </a:r>
          </a:p>
          <a:p>
            <a:r>
              <a:rPr lang="en-GB" sz="1100" b="1" dirty="0">
                <a:solidFill>
                  <a:srgbClr val="005EB8"/>
                </a:solidFill>
                <a:latin typeface="Arial" panose="020B0604020202020204" pitchFamily="34" charset="0"/>
                <a:cs typeface="Arial" panose="020B0604020202020204" pitchFamily="34" charset="0"/>
              </a:rPr>
              <a:t>direct treatment? </a:t>
            </a:r>
          </a:p>
          <a:p>
            <a:r>
              <a:rPr lang="en-GB" sz="1100" dirty="0">
                <a:solidFill>
                  <a:srgbClr val="425563"/>
                </a:solidFill>
                <a:latin typeface="Arial" panose="020B0604020202020204" pitchFamily="34" charset="0"/>
                <a:cs typeface="Arial" panose="020B0604020202020204" pitchFamily="34" charset="0"/>
              </a:rPr>
              <a:t>We would expect you to show </a:t>
            </a:r>
          </a:p>
          <a:p>
            <a:r>
              <a:rPr lang="en-GB" sz="1100" dirty="0">
                <a:solidFill>
                  <a:srgbClr val="425563"/>
                </a:solidFill>
                <a:latin typeface="Arial" panose="020B0604020202020204" pitchFamily="34" charset="0"/>
                <a:cs typeface="Arial" panose="020B0604020202020204" pitchFamily="34" charset="0"/>
              </a:rPr>
              <a:t>commitment to the treatment, which we usually assess by your attendance and engagement in the things we ask you to do as part of </a:t>
            </a:r>
          </a:p>
          <a:p>
            <a:r>
              <a:rPr lang="en-GB" sz="1100" dirty="0">
                <a:solidFill>
                  <a:srgbClr val="425563"/>
                </a:solidFill>
                <a:latin typeface="Arial" panose="020B0604020202020204" pitchFamily="34" charset="0"/>
                <a:cs typeface="Arial" panose="020B0604020202020204" pitchFamily="34" charset="0"/>
              </a:rPr>
              <a:t>DBT. We may change the things we expect from you where we think it will be helpful to you for us to do so. You would need to practice what you are learning at your sessions between sessions. Individual treatment also involves completing a diary card every day recording how often harmful behaviours and skilful behaviours occur during your week. After completing your first round of skills group, the consultation team meet to discuss whether DBT seems to being helpful for you; if not, we may consider discharging you from DBT, as we don’t want to keep doing something that isn’t helping you. We assess whether DBT is helping in a number of ways, including whether you have been able to reduce or stop utilising self-harm or suicidal behaviour as a coping strategy. If DBT seemed to be helping then we would offer you further sessions if you wanted them. </a:t>
            </a:r>
          </a:p>
          <a:p>
            <a:endParaRPr lang="en-GB" sz="1100" dirty="0">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Where do sessions take place?</a:t>
            </a:r>
          </a:p>
          <a:p>
            <a:r>
              <a:rPr lang="en-GB" sz="1100" dirty="0">
                <a:solidFill>
                  <a:srgbClr val="425563"/>
                </a:solidFill>
                <a:latin typeface="Arial" panose="020B0604020202020204" pitchFamily="34" charset="0"/>
                <a:cs typeface="Arial" panose="020B0604020202020204" pitchFamily="34" charset="0"/>
              </a:rPr>
              <a:t>DBT group sessions are held at 77 Beverley Road, Hull, HU3 1XR. This is based in Hull City Centre, within walking distance of the transport interchange. Individual sessions also typically take place here, though these may be offered at any available base within the area with agreement between yourself and your allocated therapist, provided we have capacity to do so (please let us know as soon as possible if you think coming to 77 Beverley Road will be a problem for your individual sessions).  </a:t>
            </a:r>
          </a:p>
          <a:p>
            <a:endParaRPr lang="en-GB" sz="1100" b="1" dirty="0">
              <a:solidFill>
                <a:srgbClr val="005EB8"/>
              </a:solidFill>
              <a:latin typeface="Arial" panose="020B0604020202020204" pitchFamily="34" charset="0"/>
              <a:cs typeface="Arial" panose="020B0604020202020204" pitchFamily="34" charset="0"/>
            </a:endParaRPr>
          </a:p>
          <a:p>
            <a:r>
              <a:rPr lang="en-GB" sz="1100" b="1" dirty="0">
                <a:solidFill>
                  <a:srgbClr val="005EB8"/>
                </a:solidFill>
                <a:latin typeface="Arial" panose="020B0604020202020204" pitchFamily="34" charset="0"/>
                <a:cs typeface="Arial" panose="020B0604020202020204" pitchFamily="34" charset="0"/>
              </a:rPr>
              <a:t>How can I find out more about </a:t>
            </a:r>
          </a:p>
          <a:p>
            <a:r>
              <a:rPr lang="en-GB" sz="1100" b="1" dirty="0">
                <a:solidFill>
                  <a:srgbClr val="005EB8"/>
                </a:solidFill>
                <a:latin typeface="Arial" panose="020B0604020202020204" pitchFamily="34" charset="0"/>
                <a:cs typeface="Arial" panose="020B0604020202020204" pitchFamily="34" charset="0"/>
              </a:rPr>
              <a:t>DBT?</a:t>
            </a:r>
          </a:p>
          <a:p>
            <a:r>
              <a:rPr lang="en-GB" sz="1100" dirty="0">
                <a:solidFill>
                  <a:srgbClr val="425563"/>
                </a:solidFill>
                <a:latin typeface="Arial" panose="020B0604020202020204" pitchFamily="34" charset="0"/>
                <a:cs typeface="Arial" panose="020B0604020202020204" pitchFamily="34" charset="0"/>
              </a:rPr>
              <a:t>If you would like to speak to us, you can call us on 01482 689154 or email us on hnf-tr.humberdbt@nhs.net. You can </a:t>
            </a:r>
          </a:p>
          <a:p>
            <a:r>
              <a:rPr lang="en-GB" sz="1100" dirty="0">
                <a:solidFill>
                  <a:srgbClr val="425563"/>
                </a:solidFill>
                <a:latin typeface="Arial" panose="020B0604020202020204" pitchFamily="34" charset="0"/>
                <a:cs typeface="Arial" panose="020B0604020202020204" pitchFamily="34" charset="0"/>
              </a:rPr>
              <a:t>also speak to your care coordinator or other worker in </a:t>
            </a:r>
          </a:p>
          <a:p>
            <a:r>
              <a:rPr lang="en-GB" sz="1100" dirty="0">
                <a:solidFill>
                  <a:srgbClr val="425563"/>
                </a:solidFill>
                <a:latin typeface="Arial" panose="020B0604020202020204" pitchFamily="34" charset="0"/>
                <a:cs typeface="Arial" panose="020B0604020202020204" pitchFamily="34" charset="0"/>
              </a:rPr>
              <a:t>mental health services about the </a:t>
            </a:r>
          </a:p>
          <a:p>
            <a:r>
              <a:rPr lang="en-GB" sz="1100" dirty="0">
                <a:solidFill>
                  <a:srgbClr val="425563"/>
                </a:solidFill>
                <a:latin typeface="Arial" panose="020B0604020202020204" pitchFamily="34" charset="0"/>
                <a:cs typeface="Arial" panose="020B0604020202020204" pitchFamily="34" charset="0"/>
              </a:rPr>
              <a:t>service, and Mind produce a more detailed overview of DBT available at the following link: </a:t>
            </a:r>
            <a:r>
              <a:rPr lang="en-GB" sz="1100" dirty="0">
                <a:solidFill>
                  <a:srgbClr val="005EB8"/>
                </a:solidFill>
                <a:latin typeface="Arial" panose="020B0604020202020204" pitchFamily="34" charset="0"/>
                <a:cs typeface="Arial" panose="020B0604020202020204" pitchFamily="34" charset="0"/>
              </a:rPr>
              <a:t>https://www.mind.org.uk/information-support/drugs-and-treatments/talking-therapy-and-counselling/dialectical-behaviour-therapy-dbt/</a:t>
            </a:r>
          </a:p>
        </p:txBody>
      </p:sp>
      <p:pic>
        <p:nvPicPr>
          <p:cNvPr id="3" name="Picture 2">
            <a:extLst>
              <a:ext uri="{FF2B5EF4-FFF2-40B4-BE49-F238E27FC236}">
                <a16:creationId xmlns:a16="http://schemas.microsoft.com/office/drawing/2014/main" id="{00D75F8F-91F6-3FD3-37C4-BED366CD8F73}"/>
              </a:ext>
            </a:extLst>
          </p:cNvPr>
          <p:cNvPicPr>
            <a:picLocks noChangeAspect="1"/>
          </p:cNvPicPr>
          <p:nvPr/>
        </p:nvPicPr>
        <p:blipFill>
          <a:blip r:embed="rId2"/>
          <a:stretch>
            <a:fillRect/>
          </a:stretch>
        </p:blipFill>
        <p:spPr>
          <a:xfrm>
            <a:off x="3829749" y="5940871"/>
            <a:ext cx="1499489" cy="1575573"/>
          </a:xfrm>
          <a:prstGeom prst="rect">
            <a:avLst/>
          </a:prstGeom>
        </p:spPr>
      </p:pic>
    </p:spTree>
    <p:extLst>
      <p:ext uri="{BB962C8B-B14F-4D97-AF65-F5344CB8AC3E}">
        <p14:creationId xmlns:p14="http://schemas.microsoft.com/office/powerpoint/2010/main" val="3649153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8355" y="1322951"/>
            <a:ext cx="4536504" cy="400110"/>
          </a:xfrm>
          <a:prstGeom prst="rect">
            <a:avLst/>
          </a:prstGeom>
          <a:noFill/>
        </p:spPr>
        <p:txBody>
          <a:bodyPr wrap="square" rtlCol="0">
            <a:spAutoFit/>
          </a:bodyPr>
          <a:lstStyle/>
          <a:p>
            <a:r>
              <a:rPr lang="en-GB" sz="2000" b="1" dirty="0">
                <a:solidFill>
                  <a:srgbClr val="005EB8"/>
                </a:solidFill>
                <a:latin typeface="Frutiger LT Std 55 Roman" pitchFamily="34" charset="0"/>
              </a:rPr>
              <a:t>CONTACT US</a:t>
            </a:r>
          </a:p>
        </p:txBody>
      </p:sp>
      <p:sp>
        <p:nvSpPr>
          <p:cNvPr id="5" name="Rounded Rectangle 4"/>
          <p:cNvSpPr/>
          <p:nvPr/>
        </p:nvSpPr>
        <p:spPr>
          <a:xfrm>
            <a:off x="288355" y="3549537"/>
            <a:ext cx="5328592" cy="2679366"/>
          </a:xfrm>
          <a:prstGeom prst="roundRect">
            <a:avLst>
              <a:gd name="adj" fmla="val 12208"/>
            </a:avLst>
          </a:prstGeom>
          <a:solidFill>
            <a:srgbClr val="005E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100" dirty="0">
              <a:latin typeface="Frutiger LT Std 55 Roman" pitchFamily="34"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339" y="6300911"/>
            <a:ext cx="1296469" cy="1093408"/>
          </a:xfrm>
          <a:prstGeom prst="rect">
            <a:avLst/>
          </a:prstGeom>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705" y="1935642"/>
            <a:ext cx="198586" cy="198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521979" y="3708623"/>
            <a:ext cx="4518904" cy="1461939"/>
          </a:xfrm>
          <a:prstGeom prst="rect">
            <a:avLst/>
          </a:prstGeom>
          <a:noFill/>
        </p:spPr>
        <p:txBody>
          <a:bodyPr wrap="square" rtlCol="0">
            <a:spAutoFit/>
          </a:bodyPr>
          <a:lstStyle/>
          <a:p>
            <a:pPr lvl="0"/>
            <a:r>
              <a:rPr lang="en-GB" sz="1200" b="1" dirty="0">
                <a:solidFill>
                  <a:schemeClr val="bg1"/>
                </a:solidFill>
                <a:latin typeface="Arial" panose="020B0604020202020204" pitchFamily="34" charset="0"/>
                <a:cs typeface="Arial" panose="020B0604020202020204" pitchFamily="34" charset="0"/>
              </a:rPr>
              <a:t>Complaints and Feedback Team</a:t>
            </a:r>
          </a:p>
          <a:p>
            <a:endParaRPr lang="en-GB" sz="1100" dirty="0">
              <a:solidFill>
                <a:schemeClr val="bg1"/>
              </a:solidFill>
              <a:latin typeface="Arial" panose="020B0604020202020204" pitchFamily="34" charset="0"/>
              <a:cs typeface="Arial" panose="020B0604020202020204" pitchFamily="34" charset="0"/>
            </a:endParaRPr>
          </a:p>
          <a:p>
            <a:r>
              <a:rPr lang="en-GB" sz="1100" dirty="0">
                <a:solidFill>
                  <a:schemeClr val="bg1"/>
                </a:solidFill>
                <a:latin typeface="Arial" panose="020B0604020202020204" pitchFamily="34" charset="0"/>
                <a:cs typeface="Arial" panose="020B0604020202020204" pitchFamily="34" charset="0"/>
              </a:rPr>
              <a:t>Humber Teaching NHS Foundation Trust</a:t>
            </a:r>
          </a:p>
          <a:p>
            <a:r>
              <a:rPr lang="en-GB" sz="1100" dirty="0">
                <a:solidFill>
                  <a:schemeClr val="bg1"/>
                </a:solidFill>
                <a:latin typeface="Arial" panose="020B0604020202020204" pitchFamily="34" charset="0"/>
                <a:cs typeface="Arial" panose="020B0604020202020204" pitchFamily="34" charset="0"/>
              </a:rPr>
              <a:t>Trust HQ, Block A, Ground Floor,</a:t>
            </a:r>
          </a:p>
          <a:p>
            <a:r>
              <a:rPr lang="en-GB" sz="1100" dirty="0">
                <a:solidFill>
                  <a:schemeClr val="bg1"/>
                </a:solidFill>
                <a:latin typeface="Arial" panose="020B0604020202020204" pitchFamily="34" charset="0"/>
                <a:cs typeface="Arial" panose="020B0604020202020204" pitchFamily="34" charset="0"/>
              </a:rPr>
              <a:t>Beverley Road,</a:t>
            </a:r>
          </a:p>
          <a:p>
            <a:r>
              <a:rPr lang="en-GB" sz="1100" dirty="0">
                <a:solidFill>
                  <a:schemeClr val="bg1"/>
                </a:solidFill>
                <a:latin typeface="Arial" panose="020B0604020202020204" pitchFamily="34" charset="0"/>
                <a:cs typeface="Arial" panose="020B0604020202020204" pitchFamily="34" charset="0"/>
              </a:rPr>
              <a:t>Willerby Hill,</a:t>
            </a:r>
          </a:p>
          <a:p>
            <a:r>
              <a:rPr lang="en-GB" sz="1100" dirty="0">
                <a:solidFill>
                  <a:schemeClr val="bg1"/>
                </a:solidFill>
                <a:latin typeface="Arial" panose="020B0604020202020204" pitchFamily="34" charset="0"/>
                <a:cs typeface="Arial" panose="020B0604020202020204" pitchFamily="34" charset="0"/>
              </a:rPr>
              <a:t>Hull, East Riding Of Yorkshire,</a:t>
            </a:r>
          </a:p>
          <a:p>
            <a:r>
              <a:rPr lang="en-GB" sz="1100" dirty="0">
                <a:solidFill>
                  <a:schemeClr val="bg1"/>
                </a:solidFill>
                <a:latin typeface="Arial" panose="020B0604020202020204" pitchFamily="34" charset="0"/>
                <a:cs typeface="Arial" panose="020B0604020202020204" pitchFamily="34" charset="0"/>
              </a:rPr>
              <a:t>HU10 6FE</a:t>
            </a:r>
            <a:endParaRPr lang="en-GB" sz="1100" dirty="0">
              <a:solidFill>
                <a:schemeClr val="bg1"/>
              </a:solidFill>
              <a:highlight>
                <a:srgbClr val="FF0000"/>
              </a:highlight>
              <a:latin typeface="Arial" panose="020B0604020202020204" pitchFamily="34" charset="0"/>
              <a:cs typeface="Arial" panose="020B0604020202020204" pitchFamily="34" charset="0"/>
            </a:endParaRPr>
          </a:p>
        </p:txBody>
      </p:sp>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987" y="2294325"/>
            <a:ext cx="198586" cy="198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987" y="2744238"/>
            <a:ext cx="198586" cy="198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3987" y="3091636"/>
            <a:ext cx="198586" cy="198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TextBox 13"/>
          <p:cNvSpPr txBox="1"/>
          <p:nvPr/>
        </p:nvSpPr>
        <p:spPr>
          <a:xfrm>
            <a:off x="867011" y="1878537"/>
            <a:ext cx="4536504" cy="430887"/>
          </a:xfrm>
          <a:prstGeom prst="rect">
            <a:avLst/>
          </a:prstGeom>
          <a:noFill/>
        </p:spPr>
        <p:txBody>
          <a:bodyPr wrap="square" rtlCol="0">
            <a:spAutoFit/>
          </a:bodyPr>
          <a:lstStyle/>
          <a:p>
            <a:r>
              <a:rPr lang="en-GB" sz="1100" dirty="0">
                <a:solidFill>
                  <a:srgbClr val="425563"/>
                </a:solidFill>
                <a:latin typeface="Arial" panose="020B0604020202020204" pitchFamily="34" charset="0"/>
                <a:cs typeface="Arial" panose="020B0604020202020204" pitchFamily="34" charset="0"/>
              </a:rPr>
              <a:t>https://www.humber.nhs.uk/services/older-peoples-mental-health-services/dialectical-behaviour-therapy/</a:t>
            </a:r>
          </a:p>
        </p:txBody>
      </p:sp>
      <p:sp>
        <p:nvSpPr>
          <p:cNvPr id="22" name="TextBox 21"/>
          <p:cNvSpPr txBox="1"/>
          <p:nvPr/>
        </p:nvSpPr>
        <p:spPr>
          <a:xfrm>
            <a:off x="858293" y="2279920"/>
            <a:ext cx="4067198" cy="430887"/>
          </a:xfrm>
          <a:prstGeom prst="rect">
            <a:avLst/>
          </a:prstGeom>
          <a:noFill/>
        </p:spPr>
        <p:txBody>
          <a:bodyPr wrap="square" rtlCol="0">
            <a:spAutoFit/>
          </a:bodyPr>
          <a:lstStyle/>
          <a:p>
            <a:r>
              <a:rPr lang="en-GB" sz="1100" dirty="0">
                <a:solidFill>
                  <a:srgbClr val="425563"/>
                </a:solidFill>
                <a:latin typeface="Arial" panose="020B0604020202020204" pitchFamily="34" charset="0"/>
                <a:cs typeface="Arial" panose="020B0604020202020204" pitchFamily="34" charset="0"/>
              </a:rPr>
              <a:t>Mental Health Advice and Support Line (24 Hours): 0800 138 0990 (non-DBT crisis support)</a:t>
            </a:r>
          </a:p>
        </p:txBody>
      </p:sp>
      <p:sp>
        <p:nvSpPr>
          <p:cNvPr id="23" name="TextBox 22"/>
          <p:cNvSpPr txBox="1"/>
          <p:nvPr/>
        </p:nvSpPr>
        <p:spPr>
          <a:xfrm>
            <a:off x="867011" y="2712726"/>
            <a:ext cx="2952328" cy="261610"/>
          </a:xfrm>
          <a:prstGeom prst="rect">
            <a:avLst/>
          </a:prstGeom>
          <a:noFill/>
        </p:spPr>
        <p:txBody>
          <a:bodyPr wrap="square" rtlCol="0">
            <a:spAutoFit/>
          </a:bodyPr>
          <a:lstStyle/>
          <a:p>
            <a:r>
              <a:rPr lang="en-GB" sz="1100" dirty="0">
                <a:solidFill>
                  <a:srgbClr val="425563"/>
                </a:solidFill>
                <a:latin typeface="Arial" panose="020B0604020202020204" pitchFamily="34" charset="0"/>
                <a:cs typeface="Arial" panose="020B0604020202020204" pitchFamily="34" charset="0"/>
              </a:rPr>
              <a:t>NHS Direct: 111</a:t>
            </a:r>
          </a:p>
        </p:txBody>
      </p:sp>
      <p:sp>
        <p:nvSpPr>
          <p:cNvPr id="24" name="TextBox 23"/>
          <p:cNvSpPr txBox="1"/>
          <p:nvPr/>
        </p:nvSpPr>
        <p:spPr>
          <a:xfrm>
            <a:off x="867011" y="3055908"/>
            <a:ext cx="2952328" cy="261610"/>
          </a:xfrm>
          <a:prstGeom prst="rect">
            <a:avLst/>
          </a:prstGeom>
          <a:noFill/>
        </p:spPr>
        <p:txBody>
          <a:bodyPr wrap="square" rtlCol="0">
            <a:spAutoFit/>
          </a:bodyPr>
          <a:lstStyle/>
          <a:p>
            <a:r>
              <a:rPr lang="en-GB" sz="1100" dirty="0">
                <a:solidFill>
                  <a:srgbClr val="425563"/>
                </a:solidFill>
                <a:latin typeface="Arial" panose="020B0604020202020204" pitchFamily="34" charset="0"/>
                <a:cs typeface="Arial" panose="020B0604020202020204" pitchFamily="34" charset="0"/>
              </a:rPr>
              <a:t>Emergency Services: 999</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3987" y="5324311"/>
            <a:ext cx="198586" cy="198586"/>
          </a:xfrm>
          <a:prstGeom prst="rect">
            <a:avLst/>
          </a:prstGeom>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3987" y="5580404"/>
            <a:ext cx="198586" cy="198586"/>
          </a:xfrm>
          <a:prstGeom prst="rect">
            <a:avLst/>
          </a:prstGeom>
        </p:spPr>
      </p:pic>
      <p:sp>
        <p:nvSpPr>
          <p:cNvPr id="28" name="TextBox 27"/>
          <p:cNvSpPr txBox="1"/>
          <p:nvPr/>
        </p:nvSpPr>
        <p:spPr>
          <a:xfrm>
            <a:off x="792574" y="5292799"/>
            <a:ext cx="1800038" cy="261610"/>
          </a:xfrm>
          <a:prstGeom prst="rect">
            <a:avLst/>
          </a:prstGeom>
          <a:noFill/>
        </p:spPr>
        <p:txBody>
          <a:bodyPr wrap="square" rtlCol="0">
            <a:spAutoFit/>
          </a:bodyPr>
          <a:lstStyle/>
          <a:p>
            <a:r>
              <a:rPr lang="en-GB" sz="1100" dirty="0">
                <a:solidFill>
                  <a:schemeClr val="bg1"/>
                </a:solidFill>
                <a:latin typeface="Arial" panose="020B0604020202020204" pitchFamily="34" charset="0"/>
                <a:cs typeface="Arial" panose="020B0604020202020204" pitchFamily="34" charset="0"/>
              </a:rPr>
              <a:t>01482 303930</a:t>
            </a:r>
          </a:p>
        </p:txBody>
      </p:sp>
      <p:sp>
        <p:nvSpPr>
          <p:cNvPr id="30" name="TextBox 29"/>
          <p:cNvSpPr txBox="1"/>
          <p:nvPr/>
        </p:nvSpPr>
        <p:spPr>
          <a:xfrm>
            <a:off x="792573" y="5548892"/>
            <a:ext cx="2088069" cy="261610"/>
          </a:xfrm>
          <a:prstGeom prst="rect">
            <a:avLst/>
          </a:prstGeom>
          <a:noFill/>
        </p:spPr>
        <p:txBody>
          <a:bodyPr wrap="square" rtlCol="0">
            <a:spAutoFit/>
          </a:bodyPr>
          <a:lstStyle/>
          <a:p>
            <a:r>
              <a:rPr lang="en-GB" sz="1100" dirty="0" err="1">
                <a:solidFill>
                  <a:schemeClr val="bg1"/>
                </a:solidFill>
                <a:latin typeface="Arial" panose="020B0604020202020204" pitchFamily="34" charset="0"/>
                <a:cs typeface="Arial" panose="020B0604020202020204" pitchFamily="34" charset="0"/>
              </a:rPr>
              <a:t>HNF-TR.complaints@nhs.net</a:t>
            </a:r>
            <a:r>
              <a:rPr lang="en-GB" sz="1100" dirty="0">
                <a:solidFill>
                  <a:schemeClr val="bg1"/>
                </a:solidFill>
                <a:latin typeface="Arial" panose="020B0604020202020204" pitchFamily="34" charset="0"/>
                <a:cs typeface="Arial" panose="020B0604020202020204" pitchFamily="34" charset="0"/>
              </a:rPr>
              <a:t> </a:t>
            </a:r>
          </a:p>
        </p:txBody>
      </p:sp>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70250" y="5324311"/>
            <a:ext cx="198586" cy="198586"/>
          </a:xfrm>
          <a:prstGeom prst="rect">
            <a:avLst/>
          </a:prstGeom>
        </p:spPr>
      </p:pic>
      <p:pic>
        <p:nvPicPr>
          <p:cNvPr id="32" name="Picture 3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70250" y="5580831"/>
            <a:ext cx="198586" cy="198586"/>
          </a:xfrm>
          <a:prstGeom prst="rect">
            <a:avLst/>
          </a:prstGeom>
        </p:spPr>
      </p:pic>
      <p:pic>
        <p:nvPicPr>
          <p:cNvPr id="33" name="Picture 3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70250" y="5850995"/>
            <a:ext cx="198586" cy="198586"/>
          </a:xfrm>
          <a:prstGeom prst="rect">
            <a:avLst/>
          </a:prstGeom>
        </p:spPr>
      </p:pic>
      <p:sp>
        <p:nvSpPr>
          <p:cNvPr id="34" name="TextBox 33"/>
          <p:cNvSpPr txBox="1"/>
          <p:nvPr/>
        </p:nvSpPr>
        <p:spPr>
          <a:xfrm>
            <a:off x="3168837" y="5292799"/>
            <a:ext cx="1800038" cy="261610"/>
          </a:xfrm>
          <a:prstGeom prst="rect">
            <a:avLst/>
          </a:prstGeom>
          <a:noFill/>
        </p:spPr>
        <p:txBody>
          <a:bodyPr wrap="square" rtlCol="0">
            <a:spAutoFit/>
          </a:bodyPr>
          <a:lstStyle/>
          <a:p>
            <a:r>
              <a:rPr lang="en-GB" sz="1100" dirty="0" err="1">
                <a:solidFill>
                  <a:schemeClr val="bg1"/>
                </a:solidFill>
                <a:latin typeface="Arial" panose="020B0604020202020204" pitchFamily="34" charset="0"/>
                <a:cs typeface="Arial" panose="020B0604020202020204" pitchFamily="34" charset="0"/>
              </a:rPr>
              <a:t>HumberNHSFT</a:t>
            </a:r>
            <a:endParaRPr lang="en-GB" sz="1100" dirty="0">
              <a:solidFill>
                <a:schemeClr val="bg1"/>
              </a:solidFill>
              <a:latin typeface="Arial" panose="020B0604020202020204" pitchFamily="34" charset="0"/>
              <a:cs typeface="Arial" panose="020B0604020202020204" pitchFamily="34" charset="0"/>
            </a:endParaRPr>
          </a:p>
        </p:txBody>
      </p:sp>
      <p:sp>
        <p:nvSpPr>
          <p:cNvPr id="35" name="TextBox 34"/>
          <p:cNvSpPr txBox="1"/>
          <p:nvPr/>
        </p:nvSpPr>
        <p:spPr>
          <a:xfrm>
            <a:off x="3168837" y="5549319"/>
            <a:ext cx="1800038" cy="261610"/>
          </a:xfrm>
          <a:prstGeom prst="rect">
            <a:avLst/>
          </a:prstGeom>
          <a:noFill/>
        </p:spPr>
        <p:txBody>
          <a:bodyPr wrap="square" rtlCol="0">
            <a:spAutoFit/>
          </a:bodyPr>
          <a:lstStyle/>
          <a:p>
            <a:r>
              <a:rPr lang="en-GB" sz="1100" dirty="0" err="1">
                <a:solidFill>
                  <a:schemeClr val="bg1"/>
                </a:solidFill>
                <a:latin typeface="Arial" panose="020B0604020202020204" pitchFamily="34" charset="0"/>
                <a:cs typeface="Arial" panose="020B0604020202020204" pitchFamily="34" charset="0"/>
              </a:rPr>
              <a:t>HumberNHSFT</a:t>
            </a:r>
            <a:endParaRPr lang="en-GB" sz="1100" dirty="0">
              <a:solidFill>
                <a:schemeClr val="bg1"/>
              </a:solidFill>
              <a:latin typeface="Arial" panose="020B0604020202020204" pitchFamily="34" charset="0"/>
              <a:cs typeface="Arial" panose="020B0604020202020204" pitchFamily="34" charset="0"/>
            </a:endParaRPr>
          </a:p>
        </p:txBody>
      </p:sp>
      <p:sp>
        <p:nvSpPr>
          <p:cNvPr id="36" name="TextBox 35"/>
          <p:cNvSpPr txBox="1"/>
          <p:nvPr/>
        </p:nvSpPr>
        <p:spPr>
          <a:xfrm>
            <a:off x="3168836" y="5823277"/>
            <a:ext cx="1800038" cy="261610"/>
          </a:xfrm>
          <a:prstGeom prst="rect">
            <a:avLst/>
          </a:prstGeom>
          <a:noFill/>
        </p:spPr>
        <p:txBody>
          <a:bodyPr wrap="square" rtlCol="0">
            <a:spAutoFit/>
          </a:bodyPr>
          <a:lstStyle/>
          <a:p>
            <a:r>
              <a:rPr lang="en-GB" sz="1100" dirty="0">
                <a:solidFill>
                  <a:schemeClr val="bg1"/>
                </a:solidFill>
                <a:latin typeface="Arial" panose="020B0604020202020204" pitchFamily="34" charset="0"/>
                <a:cs typeface="Arial" panose="020B0604020202020204" pitchFamily="34" charset="0"/>
              </a:rPr>
              <a:t>humber.nhs.uk</a:t>
            </a:r>
          </a:p>
        </p:txBody>
      </p:sp>
    </p:spTree>
    <p:extLst>
      <p:ext uri="{BB962C8B-B14F-4D97-AF65-F5344CB8AC3E}">
        <p14:creationId xmlns:p14="http://schemas.microsoft.com/office/powerpoint/2010/main" val="2297291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873</Words>
  <Application>Microsoft Office PowerPoint</Application>
  <PresentationFormat>Custom</PresentationFormat>
  <Paragraphs>102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Frutiger LT Std 55 Roman</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REYNOLDS, Naomi (HUMBER TEACHING NHS FOUNDATION TRUST)</cp:lastModifiedBy>
  <cp:revision>18</cp:revision>
  <dcterms:created xsi:type="dcterms:W3CDTF">2021-01-12T20:37:10Z</dcterms:created>
  <dcterms:modified xsi:type="dcterms:W3CDTF">2025-10-06T09:18:48Z</dcterms:modified>
</cp:coreProperties>
</file>