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5759450" cy="4319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B8"/>
    <a:srgbClr val="41B6E6"/>
    <a:srgbClr val="00A9CE"/>
    <a:srgbClr val="003087"/>
    <a:srgbClr val="007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9" d="100"/>
          <a:sy n="99" d="100"/>
        </p:scale>
        <p:origin x="5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CREET, Hayley (HUMBER TEACHING NHS FOUNDATION TRUST)" userId="50726a0b-9460-49cc-b450-0ba750034fcc" providerId="ADAL" clId="{CB27514E-0312-4D16-8EB7-C6CAE58861BB}"/>
    <pc:docChg chg="custSel modSld">
      <pc:chgData name="ESCREET, Hayley (HUMBER TEACHING NHS FOUNDATION TRUST)" userId="50726a0b-9460-49cc-b450-0ba750034fcc" providerId="ADAL" clId="{CB27514E-0312-4D16-8EB7-C6CAE58861BB}" dt="2025-12-18T16:55:32.804" v="223" actId="20577"/>
      <pc:docMkLst>
        <pc:docMk/>
      </pc:docMkLst>
      <pc:sldChg chg="modSp mod">
        <pc:chgData name="ESCREET, Hayley (HUMBER TEACHING NHS FOUNDATION TRUST)" userId="50726a0b-9460-49cc-b450-0ba750034fcc" providerId="ADAL" clId="{CB27514E-0312-4D16-8EB7-C6CAE58861BB}" dt="2025-12-18T16:55:32.804" v="223" actId="20577"/>
        <pc:sldMkLst>
          <pc:docMk/>
          <pc:sldMk cId="2032776493" sldId="256"/>
        </pc:sldMkLst>
        <pc:spChg chg="mod">
          <ac:chgData name="ESCREET, Hayley (HUMBER TEACHING NHS FOUNDATION TRUST)" userId="50726a0b-9460-49cc-b450-0ba750034fcc" providerId="ADAL" clId="{CB27514E-0312-4D16-8EB7-C6CAE58861BB}" dt="2025-12-18T16:55:32.804" v="223" actId="20577"/>
          <ac:spMkLst>
            <pc:docMk/>
            <pc:sldMk cId="2032776493" sldId="256"/>
            <ac:spMk id="5" creationId="{86923624-7F75-4F9A-D0C1-F83169827554}"/>
          </ac:spMkLst>
        </pc:spChg>
        <pc:spChg chg="mod">
          <ac:chgData name="ESCREET, Hayley (HUMBER TEACHING NHS FOUNDATION TRUST)" userId="50726a0b-9460-49cc-b450-0ba750034fcc" providerId="ADAL" clId="{CB27514E-0312-4D16-8EB7-C6CAE58861BB}" dt="2025-12-18T16:54:59.916" v="89" actId="20577"/>
          <ac:spMkLst>
            <pc:docMk/>
            <pc:sldMk cId="2032776493" sldId="256"/>
            <ac:spMk id="10" creationId="{BDB383CB-24F6-6208-D356-8E80B3D4B70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CC3D4260-262B-CFEC-5A5F-284476757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9227221-2BF6-FBFD-7413-691CFF61C40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0" y="8826"/>
            <a:ext cx="1246875" cy="7679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DC295C-40E6-01A4-668A-0B5D5E6877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1" y="3535798"/>
            <a:ext cx="795646" cy="72694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5B9FC61-88CB-F5F4-7DE6-25BE4F48446A}"/>
              </a:ext>
            </a:extLst>
          </p:cNvPr>
          <p:cNvSpPr/>
          <p:nvPr userDrawn="1"/>
        </p:nvSpPr>
        <p:spPr>
          <a:xfrm>
            <a:off x="18315" y="56844"/>
            <a:ext cx="2213811" cy="547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A29EA5E-CB24-D450-C995-4B2823947DB6}"/>
              </a:ext>
            </a:extLst>
          </p:cNvPr>
          <p:cNvSpPr/>
          <p:nvPr userDrawn="1"/>
        </p:nvSpPr>
        <p:spPr>
          <a:xfrm>
            <a:off x="673768" y="1022683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D4602F-4BC8-D037-2578-9D5E97BB8DCF}"/>
              </a:ext>
            </a:extLst>
          </p:cNvPr>
          <p:cNvSpPr/>
          <p:nvPr userDrawn="1"/>
        </p:nvSpPr>
        <p:spPr>
          <a:xfrm>
            <a:off x="3196726" y="1158165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CD77C0-02A8-86FC-2F8B-3B00291114CB}"/>
              </a:ext>
            </a:extLst>
          </p:cNvPr>
          <p:cNvSpPr txBox="1"/>
          <p:nvPr userDrawn="1"/>
        </p:nvSpPr>
        <p:spPr>
          <a:xfrm>
            <a:off x="234624" y="401603"/>
            <a:ext cx="207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9BAF68-E688-A790-5A3F-721F1D93142F}"/>
              </a:ext>
            </a:extLst>
          </p:cNvPr>
          <p:cNvSpPr txBox="1"/>
          <p:nvPr userDrawn="1"/>
        </p:nvSpPr>
        <p:spPr>
          <a:xfrm>
            <a:off x="2757246" y="401212"/>
            <a:ext cx="1826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…We Did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BBB70F-F5C3-A454-4397-D60C7828E25A}"/>
              </a:ext>
            </a:extLst>
          </p:cNvPr>
          <p:cNvSpPr/>
          <p:nvPr userDrawn="1"/>
        </p:nvSpPr>
        <p:spPr>
          <a:xfrm>
            <a:off x="0" y="4262744"/>
            <a:ext cx="5759450" cy="113688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34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5B0ED535-9330-CA79-F211-A62759A2FC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A72DBC-65FA-31DC-F2D3-1C11690AB09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6" y="20858"/>
            <a:ext cx="1246875" cy="7679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C5CDD4-21A0-2218-8CB6-E6832F8CAA7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" y="3529782"/>
            <a:ext cx="795646" cy="72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4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txStyles>
    <p:titleStyle>
      <a:lvl1pPr algn="l" defTabSz="575981" rtl="0" eaLnBrk="1" latinLnBrk="0" hangingPunct="1">
        <a:lnSpc>
          <a:spcPct val="90000"/>
        </a:lnSpc>
        <a:spcBef>
          <a:spcPct val="0"/>
        </a:spcBef>
        <a:buNone/>
        <a:defRPr sz="27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95" indent="-143995" algn="l" defTabSz="575981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31985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1997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6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29595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58394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87193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15992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44791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9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8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7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95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94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93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92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B73D10F-43A7-0401-2536-8211EE8CB9BB}"/>
              </a:ext>
            </a:extLst>
          </p:cNvPr>
          <p:cNvSpPr txBox="1"/>
          <p:nvPr/>
        </p:nvSpPr>
        <p:spPr>
          <a:xfrm>
            <a:off x="-697831" y="197666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41B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25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B383CB-24F6-6208-D356-8E80B3D4B709}"/>
              </a:ext>
            </a:extLst>
          </p:cNvPr>
          <p:cNvSpPr txBox="1"/>
          <p:nvPr/>
        </p:nvSpPr>
        <p:spPr>
          <a:xfrm>
            <a:off x="738338" y="1283111"/>
            <a:ext cx="18067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We need to promote Equality Diversity and Inclusion across the service</a:t>
            </a:r>
            <a:endParaRPr lang="en-GB" sz="1200" dirty="0">
              <a:solidFill>
                <a:srgbClr val="0030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6E85EC-378A-FE8C-0BFE-4E700461ECFA}"/>
              </a:ext>
            </a:extLst>
          </p:cNvPr>
          <p:cNvSpPr txBox="1"/>
          <p:nvPr/>
        </p:nvSpPr>
        <p:spPr>
          <a:xfrm>
            <a:off x="1680411" y="228444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December 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923624-7F75-4F9A-D0C1-F83169827554}"/>
              </a:ext>
            </a:extLst>
          </p:cNvPr>
          <p:cNvSpPr txBox="1"/>
          <p:nvPr/>
        </p:nvSpPr>
        <p:spPr>
          <a:xfrm>
            <a:off x="3386830" y="1467296"/>
            <a:ext cx="16342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 An EDI animation was promoted across the service and is now included in the </a:t>
            </a:r>
            <a:r>
              <a:rPr lang="en-GB" sz="1200"/>
              <a:t>staff inductions</a:t>
            </a:r>
            <a:endParaRPr lang="en-GB" sz="1200" dirty="0">
              <a:solidFill>
                <a:srgbClr val="0030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D0F325-89B0-B702-3535-D395EDF83B4A}"/>
              </a:ext>
            </a:extLst>
          </p:cNvPr>
          <p:cNvSpPr txBox="1"/>
          <p:nvPr/>
        </p:nvSpPr>
        <p:spPr>
          <a:xfrm>
            <a:off x="1311442" y="3555884"/>
            <a:ext cx="3116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Forensic Division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8E6329-31EE-CF20-A091-9383F893686D}"/>
              </a:ext>
            </a:extLst>
          </p:cNvPr>
          <p:cNvSpPr txBox="1"/>
          <p:nvPr/>
        </p:nvSpPr>
        <p:spPr>
          <a:xfrm>
            <a:off x="1305566" y="3850660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December </a:t>
            </a:r>
            <a:r>
              <a:rPr lang="en-GB" sz="1400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2032776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450</TotalTime>
  <Words>36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ANASTASI, Philip (HUMBER TEACHING NHS FOUNDATION TRUST)</dc:creator>
  <cp:lastModifiedBy>James Collier</cp:lastModifiedBy>
  <cp:revision>11</cp:revision>
  <dcterms:created xsi:type="dcterms:W3CDTF">2023-11-09T15:36:14Z</dcterms:created>
  <dcterms:modified xsi:type="dcterms:W3CDTF">2026-01-23T14:54:42Z</dcterms:modified>
</cp:coreProperties>
</file>