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Lst>
  <p:sldSz cx="5329238" cy="7561263"/>
  <p:notesSz cx="6858000" cy="9144000"/>
  <p:defaultTextStyle>
    <a:defPPr>
      <a:defRPr lang="en-US"/>
    </a:defPPr>
    <a:lvl1pPr marL="0" algn="l" defTabSz="736549" rtl="0" eaLnBrk="1" latinLnBrk="0" hangingPunct="1">
      <a:defRPr sz="1400" kern="1200">
        <a:solidFill>
          <a:schemeClr val="tx1"/>
        </a:solidFill>
        <a:latin typeface="+mn-lt"/>
        <a:ea typeface="+mn-ea"/>
        <a:cs typeface="+mn-cs"/>
      </a:defRPr>
    </a:lvl1pPr>
    <a:lvl2pPr marL="368275" algn="l" defTabSz="736549" rtl="0" eaLnBrk="1" latinLnBrk="0" hangingPunct="1">
      <a:defRPr sz="1400" kern="1200">
        <a:solidFill>
          <a:schemeClr val="tx1"/>
        </a:solidFill>
        <a:latin typeface="+mn-lt"/>
        <a:ea typeface="+mn-ea"/>
        <a:cs typeface="+mn-cs"/>
      </a:defRPr>
    </a:lvl2pPr>
    <a:lvl3pPr marL="736549" algn="l" defTabSz="736549" rtl="0" eaLnBrk="1" latinLnBrk="0" hangingPunct="1">
      <a:defRPr sz="1400" kern="1200">
        <a:solidFill>
          <a:schemeClr val="tx1"/>
        </a:solidFill>
        <a:latin typeface="+mn-lt"/>
        <a:ea typeface="+mn-ea"/>
        <a:cs typeface="+mn-cs"/>
      </a:defRPr>
    </a:lvl3pPr>
    <a:lvl4pPr marL="1104824" algn="l" defTabSz="736549" rtl="0" eaLnBrk="1" latinLnBrk="0" hangingPunct="1">
      <a:defRPr sz="1400" kern="1200">
        <a:solidFill>
          <a:schemeClr val="tx1"/>
        </a:solidFill>
        <a:latin typeface="+mn-lt"/>
        <a:ea typeface="+mn-ea"/>
        <a:cs typeface="+mn-cs"/>
      </a:defRPr>
    </a:lvl4pPr>
    <a:lvl5pPr marL="1473098" algn="l" defTabSz="736549" rtl="0" eaLnBrk="1" latinLnBrk="0" hangingPunct="1">
      <a:defRPr sz="1400" kern="1200">
        <a:solidFill>
          <a:schemeClr val="tx1"/>
        </a:solidFill>
        <a:latin typeface="+mn-lt"/>
        <a:ea typeface="+mn-ea"/>
        <a:cs typeface="+mn-cs"/>
      </a:defRPr>
    </a:lvl5pPr>
    <a:lvl6pPr marL="1841373" algn="l" defTabSz="736549" rtl="0" eaLnBrk="1" latinLnBrk="0" hangingPunct="1">
      <a:defRPr sz="1400" kern="1200">
        <a:solidFill>
          <a:schemeClr val="tx1"/>
        </a:solidFill>
        <a:latin typeface="+mn-lt"/>
        <a:ea typeface="+mn-ea"/>
        <a:cs typeface="+mn-cs"/>
      </a:defRPr>
    </a:lvl6pPr>
    <a:lvl7pPr marL="2209648" algn="l" defTabSz="736549" rtl="0" eaLnBrk="1" latinLnBrk="0" hangingPunct="1">
      <a:defRPr sz="1400" kern="1200">
        <a:solidFill>
          <a:schemeClr val="tx1"/>
        </a:solidFill>
        <a:latin typeface="+mn-lt"/>
        <a:ea typeface="+mn-ea"/>
        <a:cs typeface="+mn-cs"/>
      </a:defRPr>
    </a:lvl7pPr>
    <a:lvl8pPr marL="2577922" algn="l" defTabSz="736549" rtl="0" eaLnBrk="1" latinLnBrk="0" hangingPunct="1">
      <a:defRPr sz="1400" kern="1200">
        <a:solidFill>
          <a:schemeClr val="tx1"/>
        </a:solidFill>
        <a:latin typeface="+mn-lt"/>
        <a:ea typeface="+mn-ea"/>
        <a:cs typeface="+mn-cs"/>
      </a:defRPr>
    </a:lvl8pPr>
    <a:lvl9pPr marL="2946197" algn="l" defTabSz="736549"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16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5563"/>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7" d="100"/>
          <a:sy n="137" d="100"/>
        </p:scale>
        <p:origin x="3564" y="120"/>
      </p:cViewPr>
      <p:guideLst>
        <p:guide orient="horz" pos="2382"/>
        <p:guide pos="167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9693" y="2348892"/>
            <a:ext cx="4529853" cy="1620771"/>
          </a:xfrm>
        </p:spPr>
        <p:txBody>
          <a:bodyPr/>
          <a:lstStyle/>
          <a:p>
            <a:r>
              <a:rPr lang="en-US"/>
              <a:t>Click to edit Master title style</a:t>
            </a:r>
            <a:endParaRPr lang="en-GB"/>
          </a:p>
        </p:txBody>
      </p:sp>
      <p:sp>
        <p:nvSpPr>
          <p:cNvPr id="3" name="Subtitle 2"/>
          <p:cNvSpPr>
            <a:spLocks noGrp="1"/>
          </p:cNvSpPr>
          <p:nvPr>
            <p:ph type="subTitle" idx="1"/>
          </p:nvPr>
        </p:nvSpPr>
        <p:spPr>
          <a:xfrm>
            <a:off x="799386" y="4284716"/>
            <a:ext cx="3730467" cy="1932322"/>
          </a:xfrm>
        </p:spPr>
        <p:txBody>
          <a:bodyPr/>
          <a:lstStyle>
            <a:lvl1pPr marL="0" indent="0" algn="ctr">
              <a:buNone/>
              <a:defRPr>
                <a:solidFill>
                  <a:schemeClr val="tx1">
                    <a:tint val="75000"/>
                  </a:schemeClr>
                </a:solidFill>
              </a:defRPr>
            </a:lvl1pPr>
            <a:lvl2pPr marL="368275" indent="0" algn="ctr">
              <a:buNone/>
              <a:defRPr>
                <a:solidFill>
                  <a:schemeClr val="tx1">
                    <a:tint val="75000"/>
                  </a:schemeClr>
                </a:solidFill>
              </a:defRPr>
            </a:lvl2pPr>
            <a:lvl3pPr marL="736549" indent="0" algn="ctr">
              <a:buNone/>
              <a:defRPr>
                <a:solidFill>
                  <a:schemeClr val="tx1">
                    <a:tint val="75000"/>
                  </a:schemeClr>
                </a:solidFill>
              </a:defRPr>
            </a:lvl3pPr>
            <a:lvl4pPr marL="1104824" indent="0" algn="ctr">
              <a:buNone/>
              <a:defRPr>
                <a:solidFill>
                  <a:schemeClr val="tx1">
                    <a:tint val="75000"/>
                  </a:schemeClr>
                </a:solidFill>
              </a:defRPr>
            </a:lvl4pPr>
            <a:lvl5pPr marL="1473098" indent="0" algn="ctr">
              <a:buNone/>
              <a:defRPr>
                <a:solidFill>
                  <a:schemeClr val="tx1">
                    <a:tint val="75000"/>
                  </a:schemeClr>
                </a:solidFill>
              </a:defRPr>
            </a:lvl5pPr>
            <a:lvl6pPr marL="1841373" indent="0" algn="ctr">
              <a:buNone/>
              <a:defRPr>
                <a:solidFill>
                  <a:schemeClr val="tx1">
                    <a:tint val="75000"/>
                  </a:schemeClr>
                </a:solidFill>
              </a:defRPr>
            </a:lvl6pPr>
            <a:lvl7pPr marL="2209648" indent="0" algn="ctr">
              <a:buNone/>
              <a:defRPr>
                <a:solidFill>
                  <a:schemeClr val="tx1">
                    <a:tint val="75000"/>
                  </a:schemeClr>
                </a:solidFill>
              </a:defRPr>
            </a:lvl7pPr>
            <a:lvl8pPr marL="2577922" indent="0" algn="ctr">
              <a:buNone/>
              <a:defRPr>
                <a:solidFill>
                  <a:schemeClr val="tx1">
                    <a:tint val="75000"/>
                  </a:schemeClr>
                </a:solidFill>
              </a:defRPr>
            </a:lvl8pPr>
            <a:lvl9pPr marL="294619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FA3870C-0599-4A4D-ACF3-55E01274DE67}" type="datetimeFigureOut">
              <a:rPr lang="en-GB" smtClean="0"/>
              <a:t>27/10/2025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261904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FA3870C-0599-4A4D-ACF3-55E01274DE67}" type="datetimeFigureOut">
              <a:rPr lang="en-GB" smtClean="0"/>
              <a:t>27/10/2025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4062977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95693" y="234540"/>
            <a:ext cx="990906" cy="50145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20201" y="234540"/>
            <a:ext cx="2886670" cy="50145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FA3870C-0599-4A4D-ACF3-55E01274DE67}" type="datetimeFigureOut">
              <a:rPr lang="en-GB" smtClean="0"/>
              <a:t>27/10/2025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276546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FA3870C-0599-4A4D-ACF3-55E01274DE67}" type="datetimeFigureOut">
              <a:rPr lang="en-GB" smtClean="0"/>
              <a:t>27/10/2025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4176051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20972" y="4858812"/>
            <a:ext cx="4529853" cy="1501751"/>
          </a:xfrm>
        </p:spPr>
        <p:txBody>
          <a:bodyPr anchor="t"/>
          <a:lstStyle>
            <a:lvl1pPr algn="l">
              <a:defRPr sz="3200" b="1" cap="all"/>
            </a:lvl1pPr>
          </a:lstStyle>
          <a:p>
            <a:r>
              <a:rPr lang="en-US"/>
              <a:t>Click to edit Master title style</a:t>
            </a:r>
            <a:endParaRPr lang="en-GB"/>
          </a:p>
        </p:txBody>
      </p:sp>
      <p:sp>
        <p:nvSpPr>
          <p:cNvPr id="3" name="Text Placeholder 2"/>
          <p:cNvSpPr>
            <a:spLocks noGrp="1"/>
          </p:cNvSpPr>
          <p:nvPr>
            <p:ph type="body" idx="1"/>
          </p:nvPr>
        </p:nvSpPr>
        <p:spPr>
          <a:xfrm>
            <a:off x="420972" y="3204787"/>
            <a:ext cx="4529853" cy="1654025"/>
          </a:xfrm>
        </p:spPr>
        <p:txBody>
          <a:bodyPr anchor="b"/>
          <a:lstStyle>
            <a:lvl1pPr marL="0" indent="0">
              <a:buNone/>
              <a:defRPr sz="1600">
                <a:solidFill>
                  <a:schemeClr val="tx1">
                    <a:tint val="75000"/>
                  </a:schemeClr>
                </a:solidFill>
              </a:defRPr>
            </a:lvl1pPr>
            <a:lvl2pPr marL="368275" indent="0">
              <a:buNone/>
              <a:defRPr sz="1400">
                <a:solidFill>
                  <a:schemeClr val="tx1">
                    <a:tint val="75000"/>
                  </a:schemeClr>
                </a:solidFill>
              </a:defRPr>
            </a:lvl2pPr>
            <a:lvl3pPr marL="736549" indent="0">
              <a:buNone/>
              <a:defRPr sz="1300">
                <a:solidFill>
                  <a:schemeClr val="tx1">
                    <a:tint val="75000"/>
                  </a:schemeClr>
                </a:solidFill>
              </a:defRPr>
            </a:lvl3pPr>
            <a:lvl4pPr marL="1104824" indent="0">
              <a:buNone/>
              <a:defRPr sz="1100">
                <a:solidFill>
                  <a:schemeClr val="tx1">
                    <a:tint val="75000"/>
                  </a:schemeClr>
                </a:solidFill>
              </a:defRPr>
            </a:lvl4pPr>
            <a:lvl5pPr marL="1473098" indent="0">
              <a:buNone/>
              <a:defRPr sz="1100">
                <a:solidFill>
                  <a:schemeClr val="tx1">
                    <a:tint val="75000"/>
                  </a:schemeClr>
                </a:solidFill>
              </a:defRPr>
            </a:lvl5pPr>
            <a:lvl6pPr marL="1841373" indent="0">
              <a:buNone/>
              <a:defRPr sz="1100">
                <a:solidFill>
                  <a:schemeClr val="tx1">
                    <a:tint val="75000"/>
                  </a:schemeClr>
                </a:solidFill>
              </a:defRPr>
            </a:lvl6pPr>
            <a:lvl7pPr marL="2209648" indent="0">
              <a:buNone/>
              <a:defRPr sz="1100">
                <a:solidFill>
                  <a:schemeClr val="tx1">
                    <a:tint val="75000"/>
                  </a:schemeClr>
                </a:solidFill>
              </a:defRPr>
            </a:lvl7pPr>
            <a:lvl8pPr marL="2577922" indent="0">
              <a:buNone/>
              <a:defRPr sz="1100">
                <a:solidFill>
                  <a:schemeClr val="tx1">
                    <a:tint val="75000"/>
                  </a:schemeClr>
                </a:solidFill>
              </a:defRPr>
            </a:lvl8pPr>
            <a:lvl9pPr marL="2946197"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A3870C-0599-4A4D-ACF3-55E01274DE67}" type="datetimeFigureOut">
              <a:rPr lang="en-GB" smtClean="0"/>
              <a:t>27/10/2025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2812692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20202" y="1370480"/>
            <a:ext cx="1938325" cy="3878648"/>
          </a:xfrm>
        </p:spPr>
        <p:txBody>
          <a:bodyPr/>
          <a:lstStyle>
            <a:lvl1pPr>
              <a:defRPr sz="23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247347" y="1370480"/>
            <a:ext cx="1939251" cy="3878648"/>
          </a:xfrm>
        </p:spPr>
        <p:txBody>
          <a:bodyPr/>
          <a:lstStyle>
            <a:lvl1pPr>
              <a:defRPr sz="23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FA3870C-0599-4A4D-ACF3-55E01274DE67}" type="datetimeFigureOut">
              <a:rPr lang="en-GB" smtClean="0"/>
              <a:t>27/10/2025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3891294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6462" y="302802"/>
            <a:ext cx="4796314" cy="126021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266462" y="1692533"/>
            <a:ext cx="2354672" cy="705367"/>
          </a:xfrm>
        </p:spPr>
        <p:txBody>
          <a:bodyPr anchor="b"/>
          <a:lstStyle>
            <a:lvl1pPr marL="0" indent="0">
              <a:buNone/>
              <a:defRPr sz="1900" b="1"/>
            </a:lvl1pPr>
            <a:lvl2pPr marL="368275" indent="0">
              <a:buNone/>
              <a:defRPr sz="1600" b="1"/>
            </a:lvl2pPr>
            <a:lvl3pPr marL="736549" indent="0">
              <a:buNone/>
              <a:defRPr sz="1400" b="1"/>
            </a:lvl3pPr>
            <a:lvl4pPr marL="1104824" indent="0">
              <a:buNone/>
              <a:defRPr sz="1300" b="1"/>
            </a:lvl4pPr>
            <a:lvl5pPr marL="1473098" indent="0">
              <a:buNone/>
              <a:defRPr sz="1300" b="1"/>
            </a:lvl5pPr>
            <a:lvl6pPr marL="1841373" indent="0">
              <a:buNone/>
              <a:defRPr sz="1300" b="1"/>
            </a:lvl6pPr>
            <a:lvl7pPr marL="2209648" indent="0">
              <a:buNone/>
              <a:defRPr sz="1300" b="1"/>
            </a:lvl7pPr>
            <a:lvl8pPr marL="2577922" indent="0">
              <a:buNone/>
              <a:defRPr sz="1300" b="1"/>
            </a:lvl8pPr>
            <a:lvl9pPr marL="2946197" indent="0">
              <a:buNone/>
              <a:defRPr sz="1300" b="1"/>
            </a:lvl9pPr>
          </a:lstStyle>
          <a:p>
            <a:pPr lvl="0"/>
            <a:r>
              <a:rPr lang="en-US"/>
              <a:t>Click to edit Master text styles</a:t>
            </a:r>
          </a:p>
        </p:txBody>
      </p:sp>
      <p:sp>
        <p:nvSpPr>
          <p:cNvPr id="4" name="Content Placeholder 3"/>
          <p:cNvSpPr>
            <a:spLocks noGrp="1"/>
          </p:cNvSpPr>
          <p:nvPr>
            <p:ph sz="half" idx="2"/>
          </p:nvPr>
        </p:nvSpPr>
        <p:spPr>
          <a:xfrm>
            <a:off x="266462" y="2397900"/>
            <a:ext cx="2354672" cy="4356478"/>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2707180" y="1692533"/>
            <a:ext cx="2355597" cy="705367"/>
          </a:xfrm>
        </p:spPr>
        <p:txBody>
          <a:bodyPr anchor="b"/>
          <a:lstStyle>
            <a:lvl1pPr marL="0" indent="0">
              <a:buNone/>
              <a:defRPr sz="1900" b="1"/>
            </a:lvl1pPr>
            <a:lvl2pPr marL="368275" indent="0">
              <a:buNone/>
              <a:defRPr sz="1600" b="1"/>
            </a:lvl2pPr>
            <a:lvl3pPr marL="736549" indent="0">
              <a:buNone/>
              <a:defRPr sz="1400" b="1"/>
            </a:lvl3pPr>
            <a:lvl4pPr marL="1104824" indent="0">
              <a:buNone/>
              <a:defRPr sz="1300" b="1"/>
            </a:lvl4pPr>
            <a:lvl5pPr marL="1473098" indent="0">
              <a:buNone/>
              <a:defRPr sz="1300" b="1"/>
            </a:lvl5pPr>
            <a:lvl6pPr marL="1841373" indent="0">
              <a:buNone/>
              <a:defRPr sz="1300" b="1"/>
            </a:lvl6pPr>
            <a:lvl7pPr marL="2209648" indent="0">
              <a:buNone/>
              <a:defRPr sz="1300" b="1"/>
            </a:lvl7pPr>
            <a:lvl8pPr marL="2577922" indent="0">
              <a:buNone/>
              <a:defRPr sz="1300" b="1"/>
            </a:lvl8pPr>
            <a:lvl9pPr marL="2946197" indent="0">
              <a:buNone/>
              <a:defRPr sz="1300" b="1"/>
            </a:lvl9pPr>
          </a:lstStyle>
          <a:p>
            <a:pPr lvl="0"/>
            <a:r>
              <a:rPr lang="en-US"/>
              <a:t>Click to edit Master text styles</a:t>
            </a:r>
          </a:p>
        </p:txBody>
      </p:sp>
      <p:sp>
        <p:nvSpPr>
          <p:cNvPr id="6" name="Content Placeholder 5"/>
          <p:cNvSpPr>
            <a:spLocks noGrp="1"/>
          </p:cNvSpPr>
          <p:nvPr>
            <p:ph sz="quarter" idx="4"/>
          </p:nvPr>
        </p:nvSpPr>
        <p:spPr>
          <a:xfrm>
            <a:off x="2707180" y="2397900"/>
            <a:ext cx="2355597" cy="4356478"/>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FA3870C-0599-4A4D-ACF3-55E01274DE67}" type="datetimeFigureOut">
              <a:rPr lang="en-GB" smtClean="0"/>
              <a:t>27/10/2025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3513773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FA3870C-0599-4A4D-ACF3-55E01274DE67}" type="datetimeFigureOut">
              <a:rPr lang="en-GB" smtClean="0"/>
              <a:t>27/10/2025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3056816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A3870C-0599-4A4D-ACF3-55E01274DE67}" type="datetimeFigureOut">
              <a:rPr lang="en-GB" smtClean="0"/>
              <a:t>27/10/2025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1134576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6463" y="301051"/>
            <a:ext cx="1753282" cy="1281214"/>
          </a:xfrm>
        </p:spPr>
        <p:txBody>
          <a:bodyPr anchor="b"/>
          <a:lstStyle>
            <a:lvl1pPr algn="l">
              <a:defRPr sz="1600" b="1"/>
            </a:lvl1pPr>
          </a:lstStyle>
          <a:p>
            <a:r>
              <a:rPr lang="en-US"/>
              <a:t>Click to edit Master title style</a:t>
            </a:r>
            <a:endParaRPr lang="en-GB"/>
          </a:p>
        </p:txBody>
      </p:sp>
      <p:sp>
        <p:nvSpPr>
          <p:cNvPr id="3" name="Content Placeholder 2"/>
          <p:cNvSpPr>
            <a:spLocks noGrp="1"/>
          </p:cNvSpPr>
          <p:nvPr>
            <p:ph idx="1"/>
          </p:nvPr>
        </p:nvSpPr>
        <p:spPr>
          <a:xfrm>
            <a:off x="2083584" y="301051"/>
            <a:ext cx="2979192" cy="6453329"/>
          </a:xfrm>
        </p:spPr>
        <p:txBody>
          <a:bodyPr/>
          <a:lstStyle>
            <a:lvl1pPr>
              <a:defRPr sz="2600"/>
            </a:lvl1pPr>
            <a:lvl2pPr>
              <a:defRPr sz="23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266463" y="1582266"/>
            <a:ext cx="1753282" cy="5172114"/>
          </a:xfrm>
        </p:spPr>
        <p:txBody>
          <a:bodyPr/>
          <a:lstStyle>
            <a:lvl1pPr marL="0" indent="0">
              <a:buNone/>
              <a:defRPr sz="1100"/>
            </a:lvl1pPr>
            <a:lvl2pPr marL="368275" indent="0">
              <a:buNone/>
              <a:defRPr sz="1000"/>
            </a:lvl2pPr>
            <a:lvl3pPr marL="736549" indent="0">
              <a:buNone/>
              <a:defRPr sz="800"/>
            </a:lvl3pPr>
            <a:lvl4pPr marL="1104824" indent="0">
              <a:buNone/>
              <a:defRPr sz="700"/>
            </a:lvl4pPr>
            <a:lvl5pPr marL="1473098" indent="0">
              <a:buNone/>
              <a:defRPr sz="700"/>
            </a:lvl5pPr>
            <a:lvl6pPr marL="1841373" indent="0">
              <a:buNone/>
              <a:defRPr sz="700"/>
            </a:lvl6pPr>
            <a:lvl7pPr marL="2209648" indent="0">
              <a:buNone/>
              <a:defRPr sz="700"/>
            </a:lvl7pPr>
            <a:lvl8pPr marL="2577922" indent="0">
              <a:buNone/>
              <a:defRPr sz="700"/>
            </a:lvl8pPr>
            <a:lvl9pPr marL="2946197"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6FA3870C-0599-4A4D-ACF3-55E01274DE67}" type="datetimeFigureOut">
              <a:rPr lang="en-GB" smtClean="0"/>
              <a:t>27/10/2025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631495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4568" y="5292884"/>
            <a:ext cx="3197543" cy="624855"/>
          </a:xfrm>
        </p:spPr>
        <p:txBody>
          <a:bodyPr anchor="b"/>
          <a:lstStyle>
            <a:lvl1pPr algn="l">
              <a:defRPr sz="1600" b="1"/>
            </a:lvl1pPr>
          </a:lstStyle>
          <a:p>
            <a:r>
              <a:rPr lang="en-US"/>
              <a:t>Click to edit Master title style</a:t>
            </a:r>
            <a:endParaRPr lang="en-GB"/>
          </a:p>
        </p:txBody>
      </p:sp>
      <p:sp>
        <p:nvSpPr>
          <p:cNvPr id="3" name="Picture Placeholder 2"/>
          <p:cNvSpPr>
            <a:spLocks noGrp="1"/>
          </p:cNvSpPr>
          <p:nvPr>
            <p:ph type="pic" idx="1"/>
          </p:nvPr>
        </p:nvSpPr>
        <p:spPr>
          <a:xfrm>
            <a:off x="1044568" y="675613"/>
            <a:ext cx="3197543" cy="4536758"/>
          </a:xfrm>
        </p:spPr>
        <p:txBody>
          <a:bodyPr/>
          <a:lstStyle>
            <a:lvl1pPr marL="0" indent="0">
              <a:buNone/>
              <a:defRPr sz="2600"/>
            </a:lvl1pPr>
            <a:lvl2pPr marL="368275" indent="0">
              <a:buNone/>
              <a:defRPr sz="2300"/>
            </a:lvl2pPr>
            <a:lvl3pPr marL="736549" indent="0">
              <a:buNone/>
              <a:defRPr sz="1900"/>
            </a:lvl3pPr>
            <a:lvl4pPr marL="1104824" indent="0">
              <a:buNone/>
              <a:defRPr sz="1600"/>
            </a:lvl4pPr>
            <a:lvl5pPr marL="1473098" indent="0">
              <a:buNone/>
              <a:defRPr sz="1600"/>
            </a:lvl5pPr>
            <a:lvl6pPr marL="1841373" indent="0">
              <a:buNone/>
              <a:defRPr sz="1600"/>
            </a:lvl6pPr>
            <a:lvl7pPr marL="2209648" indent="0">
              <a:buNone/>
              <a:defRPr sz="1600"/>
            </a:lvl7pPr>
            <a:lvl8pPr marL="2577922" indent="0">
              <a:buNone/>
              <a:defRPr sz="1600"/>
            </a:lvl8pPr>
            <a:lvl9pPr marL="2946197" indent="0">
              <a:buNone/>
              <a:defRPr sz="1600"/>
            </a:lvl9pPr>
          </a:lstStyle>
          <a:p>
            <a:endParaRPr lang="en-GB"/>
          </a:p>
        </p:txBody>
      </p:sp>
      <p:sp>
        <p:nvSpPr>
          <p:cNvPr id="4" name="Text Placeholder 3"/>
          <p:cNvSpPr>
            <a:spLocks noGrp="1"/>
          </p:cNvSpPr>
          <p:nvPr>
            <p:ph type="body" sz="half" idx="2"/>
          </p:nvPr>
        </p:nvSpPr>
        <p:spPr>
          <a:xfrm>
            <a:off x="1044568" y="5917739"/>
            <a:ext cx="3197543" cy="887398"/>
          </a:xfrm>
        </p:spPr>
        <p:txBody>
          <a:bodyPr/>
          <a:lstStyle>
            <a:lvl1pPr marL="0" indent="0">
              <a:buNone/>
              <a:defRPr sz="1100"/>
            </a:lvl1pPr>
            <a:lvl2pPr marL="368275" indent="0">
              <a:buNone/>
              <a:defRPr sz="1000"/>
            </a:lvl2pPr>
            <a:lvl3pPr marL="736549" indent="0">
              <a:buNone/>
              <a:defRPr sz="800"/>
            </a:lvl3pPr>
            <a:lvl4pPr marL="1104824" indent="0">
              <a:buNone/>
              <a:defRPr sz="700"/>
            </a:lvl4pPr>
            <a:lvl5pPr marL="1473098" indent="0">
              <a:buNone/>
              <a:defRPr sz="700"/>
            </a:lvl5pPr>
            <a:lvl6pPr marL="1841373" indent="0">
              <a:buNone/>
              <a:defRPr sz="700"/>
            </a:lvl6pPr>
            <a:lvl7pPr marL="2209648" indent="0">
              <a:buNone/>
              <a:defRPr sz="700"/>
            </a:lvl7pPr>
            <a:lvl8pPr marL="2577922" indent="0">
              <a:buNone/>
              <a:defRPr sz="700"/>
            </a:lvl8pPr>
            <a:lvl9pPr marL="2946197"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6FA3870C-0599-4A4D-ACF3-55E01274DE67}" type="datetimeFigureOut">
              <a:rPr lang="en-GB" smtClean="0"/>
              <a:t>27/10/2025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25140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6462" y="302802"/>
            <a:ext cx="4796314" cy="1260210"/>
          </a:xfrm>
          <a:prstGeom prst="rect">
            <a:avLst/>
          </a:prstGeom>
        </p:spPr>
        <p:txBody>
          <a:bodyPr vert="horz" lIns="73655" tIns="36827" rIns="73655" bIns="36827"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66462" y="1764296"/>
            <a:ext cx="4796314" cy="4990084"/>
          </a:xfrm>
          <a:prstGeom prst="rect">
            <a:avLst/>
          </a:prstGeom>
        </p:spPr>
        <p:txBody>
          <a:bodyPr vert="horz" lIns="73655" tIns="36827" rIns="73655" bIns="368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266462" y="7008171"/>
            <a:ext cx="1243489" cy="402568"/>
          </a:xfrm>
          <a:prstGeom prst="rect">
            <a:avLst/>
          </a:prstGeom>
        </p:spPr>
        <p:txBody>
          <a:bodyPr vert="horz" lIns="73655" tIns="36827" rIns="73655" bIns="36827" rtlCol="0" anchor="ctr"/>
          <a:lstStyle>
            <a:lvl1pPr algn="l">
              <a:defRPr sz="1000">
                <a:solidFill>
                  <a:schemeClr val="tx1">
                    <a:tint val="75000"/>
                  </a:schemeClr>
                </a:solidFill>
              </a:defRPr>
            </a:lvl1pPr>
          </a:lstStyle>
          <a:p>
            <a:fld id="{6FA3870C-0599-4A4D-ACF3-55E01274DE67}" type="datetimeFigureOut">
              <a:rPr lang="en-GB" smtClean="0"/>
              <a:t>27/10/2025</a:t>
            </a:fld>
            <a:endParaRPr lang="en-GB"/>
          </a:p>
        </p:txBody>
      </p:sp>
      <p:sp>
        <p:nvSpPr>
          <p:cNvPr id="5" name="Footer Placeholder 4"/>
          <p:cNvSpPr>
            <a:spLocks noGrp="1"/>
          </p:cNvSpPr>
          <p:nvPr>
            <p:ph type="ftr" sz="quarter" idx="3"/>
          </p:nvPr>
        </p:nvSpPr>
        <p:spPr>
          <a:xfrm>
            <a:off x="1820823" y="7008171"/>
            <a:ext cx="1687592" cy="402568"/>
          </a:xfrm>
          <a:prstGeom prst="rect">
            <a:avLst/>
          </a:prstGeom>
        </p:spPr>
        <p:txBody>
          <a:bodyPr vert="horz" lIns="73655" tIns="36827" rIns="73655" bIns="36827" rtlCol="0" anchor="ctr"/>
          <a:lstStyle>
            <a:lvl1pPr algn="ctr">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3819288" y="7008171"/>
            <a:ext cx="1243489" cy="402568"/>
          </a:xfrm>
          <a:prstGeom prst="rect">
            <a:avLst/>
          </a:prstGeom>
        </p:spPr>
        <p:txBody>
          <a:bodyPr vert="horz" lIns="73655" tIns="36827" rIns="73655" bIns="36827" rtlCol="0" anchor="ctr"/>
          <a:lstStyle>
            <a:lvl1pPr algn="r">
              <a:defRPr sz="1000">
                <a:solidFill>
                  <a:schemeClr val="tx1">
                    <a:tint val="75000"/>
                  </a:schemeClr>
                </a:solidFill>
              </a:defRPr>
            </a:lvl1pPr>
          </a:lstStyle>
          <a:p>
            <a:fld id="{682D07D2-FE91-4819-BA57-D0495BE6C405}" type="slidenum">
              <a:rPr lang="en-GB" smtClean="0"/>
              <a:t>‹#›</a:t>
            </a:fld>
            <a:endParaRPr lang="en-GB"/>
          </a:p>
        </p:txBody>
      </p:sp>
    </p:spTree>
    <p:extLst>
      <p:ext uri="{BB962C8B-B14F-4D97-AF65-F5344CB8AC3E}">
        <p14:creationId xmlns:p14="http://schemas.microsoft.com/office/powerpoint/2010/main" val="1962750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6549" rtl="0" eaLnBrk="1" latinLnBrk="0" hangingPunct="1">
        <a:spcBef>
          <a:spcPct val="0"/>
        </a:spcBef>
        <a:buNone/>
        <a:defRPr sz="3500" kern="1200">
          <a:solidFill>
            <a:schemeClr val="tx1"/>
          </a:solidFill>
          <a:latin typeface="+mj-lt"/>
          <a:ea typeface="+mj-ea"/>
          <a:cs typeface="+mj-cs"/>
        </a:defRPr>
      </a:lvl1pPr>
    </p:titleStyle>
    <p:bodyStyle>
      <a:lvl1pPr marL="276206" indent="-276206" algn="l" defTabSz="736549"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1pPr>
      <a:lvl2pPr marL="598446" indent="-230172" algn="l" defTabSz="73654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2pPr>
      <a:lvl3pPr marL="920687" indent="-184137" algn="l" defTabSz="736549" rtl="0" eaLnBrk="1" latinLnBrk="0" hangingPunct="1">
        <a:spcBef>
          <a:spcPct val="20000"/>
        </a:spcBef>
        <a:buFont typeface="Arial" panose="020B0604020202020204" pitchFamily="34" charset="0"/>
        <a:buChar char="•"/>
        <a:defRPr sz="1900" kern="1200">
          <a:solidFill>
            <a:schemeClr val="tx1"/>
          </a:solidFill>
          <a:latin typeface="+mn-lt"/>
          <a:ea typeface="+mn-ea"/>
          <a:cs typeface="+mn-cs"/>
        </a:defRPr>
      </a:lvl3pPr>
      <a:lvl4pPr marL="1288961"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1657236"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025510"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393785"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2762060"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130334"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736549" rtl="0" eaLnBrk="1" latinLnBrk="0" hangingPunct="1">
        <a:defRPr sz="1400" kern="1200">
          <a:solidFill>
            <a:schemeClr val="tx1"/>
          </a:solidFill>
          <a:latin typeface="+mn-lt"/>
          <a:ea typeface="+mn-ea"/>
          <a:cs typeface="+mn-cs"/>
        </a:defRPr>
      </a:lvl1pPr>
      <a:lvl2pPr marL="368275" algn="l" defTabSz="736549" rtl="0" eaLnBrk="1" latinLnBrk="0" hangingPunct="1">
        <a:defRPr sz="1400" kern="1200">
          <a:solidFill>
            <a:schemeClr val="tx1"/>
          </a:solidFill>
          <a:latin typeface="+mn-lt"/>
          <a:ea typeface="+mn-ea"/>
          <a:cs typeface="+mn-cs"/>
        </a:defRPr>
      </a:lvl2pPr>
      <a:lvl3pPr marL="736549" algn="l" defTabSz="736549" rtl="0" eaLnBrk="1" latinLnBrk="0" hangingPunct="1">
        <a:defRPr sz="1400" kern="1200">
          <a:solidFill>
            <a:schemeClr val="tx1"/>
          </a:solidFill>
          <a:latin typeface="+mn-lt"/>
          <a:ea typeface="+mn-ea"/>
          <a:cs typeface="+mn-cs"/>
        </a:defRPr>
      </a:lvl3pPr>
      <a:lvl4pPr marL="1104824" algn="l" defTabSz="736549" rtl="0" eaLnBrk="1" latinLnBrk="0" hangingPunct="1">
        <a:defRPr sz="1400" kern="1200">
          <a:solidFill>
            <a:schemeClr val="tx1"/>
          </a:solidFill>
          <a:latin typeface="+mn-lt"/>
          <a:ea typeface="+mn-ea"/>
          <a:cs typeface="+mn-cs"/>
        </a:defRPr>
      </a:lvl4pPr>
      <a:lvl5pPr marL="1473098" algn="l" defTabSz="736549" rtl="0" eaLnBrk="1" latinLnBrk="0" hangingPunct="1">
        <a:defRPr sz="1400" kern="1200">
          <a:solidFill>
            <a:schemeClr val="tx1"/>
          </a:solidFill>
          <a:latin typeface="+mn-lt"/>
          <a:ea typeface="+mn-ea"/>
          <a:cs typeface="+mn-cs"/>
        </a:defRPr>
      </a:lvl5pPr>
      <a:lvl6pPr marL="1841373" algn="l" defTabSz="736549" rtl="0" eaLnBrk="1" latinLnBrk="0" hangingPunct="1">
        <a:defRPr sz="1400" kern="1200">
          <a:solidFill>
            <a:schemeClr val="tx1"/>
          </a:solidFill>
          <a:latin typeface="+mn-lt"/>
          <a:ea typeface="+mn-ea"/>
          <a:cs typeface="+mn-cs"/>
        </a:defRPr>
      </a:lvl6pPr>
      <a:lvl7pPr marL="2209648" algn="l" defTabSz="736549" rtl="0" eaLnBrk="1" latinLnBrk="0" hangingPunct="1">
        <a:defRPr sz="1400" kern="1200">
          <a:solidFill>
            <a:schemeClr val="tx1"/>
          </a:solidFill>
          <a:latin typeface="+mn-lt"/>
          <a:ea typeface="+mn-ea"/>
          <a:cs typeface="+mn-cs"/>
        </a:defRPr>
      </a:lvl7pPr>
      <a:lvl8pPr marL="2577922" algn="l" defTabSz="736549" rtl="0" eaLnBrk="1" latinLnBrk="0" hangingPunct="1">
        <a:defRPr sz="1400" kern="1200">
          <a:solidFill>
            <a:schemeClr val="tx1"/>
          </a:solidFill>
          <a:latin typeface="+mn-lt"/>
          <a:ea typeface="+mn-ea"/>
          <a:cs typeface="+mn-cs"/>
        </a:defRPr>
      </a:lvl8pPr>
      <a:lvl9pPr marL="2946197" algn="l" defTabSz="736549"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cid:image001.png@01D94158.46E0B7C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bit.ly/4hsky0B"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cid:image001.png@01D94158.46E0B7C0"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cid:image001.png@01D94158.46E0B7C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lowchart: Delay 5">
            <a:extLst>
              <a:ext uri="{C183D7F6-B498-43B3-948B-1728B52AA6E4}">
                <adec:decorative xmlns:adec="http://schemas.microsoft.com/office/drawing/2017/decorative" val="1"/>
              </a:ext>
            </a:extLst>
          </p:cNvPr>
          <p:cNvSpPr/>
          <p:nvPr/>
        </p:nvSpPr>
        <p:spPr>
          <a:xfrm>
            <a:off x="-600903" y="0"/>
            <a:ext cx="5663986" cy="5868863"/>
          </a:xfrm>
          <a:custGeom>
            <a:avLst/>
            <a:gdLst>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334"/>
              <a:gd name="connsiteY0" fmla="*/ 0 h 7689304"/>
              <a:gd name="connsiteX1" fmla="*/ 2722612 w 5445334"/>
              <a:gd name="connsiteY1" fmla="*/ 0 h 7689304"/>
              <a:gd name="connsiteX2" fmla="*/ 5445224 w 5445334"/>
              <a:gd name="connsiteY2" fmla="*/ 3844652 h 7689304"/>
              <a:gd name="connsiteX3" fmla="*/ 2641929 w 5445334"/>
              <a:gd name="connsiteY3" fmla="*/ 7541386 h 7689304"/>
              <a:gd name="connsiteX4" fmla="*/ 0 w 5445334"/>
              <a:gd name="connsiteY4" fmla="*/ 7689304 h 7689304"/>
              <a:gd name="connsiteX5" fmla="*/ 0 w 5445334"/>
              <a:gd name="connsiteY5" fmla="*/ 0 h 7689304"/>
              <a:gd name="connsiteX0" fmla="*/ 0 w 5453986"/>
              <a:gd name="connsiteY0" fmla="*/ 0 h 7716198"/>
              <a:gd name="connsiteX1" fmla="*/ 2722612 w 5453986"/>
              <a:gd name="connsiteY1" fmla="*/ 0 h 7716198"/>
              <a:gd name="connsiteX2" fmla="*/ 5445224 w 5453986"/>
              <a:gd name="connsiteY2" fmla="*/ 3844652 h 7716198"/>
              <a:gd name="connsiteX3" fmla="*/ 1942682 w 5453986"/>
              <a:gd name="connsiteY3" fmla="*/ 7716198 h 7716198"/>
              <a:gd name="connsiteX4" fmla="*/ 0 w 5453986"/>
              <a:gd name="connsiteY4" fmla="*/ 7689304 h 7716198"/>
              <a:gd name="connsiteX5" fmla="*/ 0 w 5453986"/>
              <a:gd name="connsiteY5" fmla="*/ 0 h 7716198"/>
              <a:gd name="connsiteX0" fmla="*/ 0 w 5453986"/>
              <a:gd name="connsiteY0" fmla="*/ 0 h 7716198"/>
              <a:gd name="connsiteX1" fmla="*/ 2722612 w 5453986"/>
              <a:gd name="connsiteY1" fmla="*/ 0 h 7716198"/>
              <a:gd name="connsiteX2" fmla="*/ 5445224 w 5453986"/>
              <a:gd name="connsiteY2" fmla="*/ 3844652 h 7716198"/>
              <a:gd name="connsiteX3" fmla="*/ 1942682 w 5453986"/>
              <a:gd name="connsiteY3" fmla="*/ 7716198 h 7716198"/>
              <a:gd name="connsiteX4" fmla="*/ 0 w 5453986"/>
              <a:gd name="connsiteY4" fmla="*/ 7689304 h 7716198"/>
              <a:gd name="connsiteX5" fmla="*/ 0 w 5453986"/>
              <a:gd name="connsiteY5" fmla="*/ 0 h 7716198"/>
              <a:gd name="connsiteX0" fmla="*/ 0 w 5445248"/>
              <a:gd name="connsiteY0" fmla="*/ 0 h 7716198"/>
              <a:gd name="connsiteX1" fmla="*/ 2722612 w 5445248"/>
              <a:gd name="connsiteY1" fmla="*/ 0 h 7716198"/>
              <a:gd name="connsiteX2" fmla="*/ 5445224 w 5445248"/>
              <a:gd name="connsiteY2" fmla="*/ 3844652 h 7716198"/>
              <a:gd name="connsiteX3" fmla="*/ 1942682 w 5445248"/>
              <a:gd name="connsiteY3" fmla="*/ 7716198 h 7716198"/>
              <a:gd name="connsiteX4" fmla="*/ 0 w 5445248"/>
              <a:gd name="connsiteY4" fmla="*/ 7689304 h 7716198"/>
              <a:gd name="connsiteX5" fmla="*/ 0 w 5445248"/>
              <a:gd name="connsiteY5" fmla="*/ 0 h 7716198"/>
              <a:gd name="connsiteX0" fmla="*/ 0 w 5466118"/>
              <a:gd name="connsiteY0" fmla="*/ 0 h 7716198"/>
              <a:gd name="connsiteX1" fmla="*/ 2722612 w 5466118"/>
              <a:gd name="connsiteY1" fmla="*/ 0 h 7716198"/>
              <a:gd name="connsiteX2" fmla="*/ 5445224 w 5466118"/>
              <a:gd name="connsiteY2" fmla="*/ 3844652 h 7716198"/>
              <a:gd name="connsiteX3" fmla="*/ 1942682 w 5466118"/>
              <a:gd name="connsiteY3" fmla="*/ 7716198 h 7716198"/>
              <a:gd name="connsiteX4" fmla="*/ 0 w 5466118"/>
              <a:gd name="connsiteY4" fmla="*/ 7689304 h 7716198"/>
              <a:gd name="connsiteX5" fmla="*/ 0 w 5466118"/>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21054"/>
              <a:gd name="connsiteX1" fmla="*/ 2722612 w 5451561"/>
              <a:gd name="connsiteY1" fmla="*/ 0 h 7721054"/>
              <a:gd name="connsiteX2" fmla="*/ 5445224 w 5451561"/>
              <a:gd name="connsiteY2" fmla="*/ 3844652 h 7721054"/>
              <a:gd name="connsiteX3" fmla="*/ 1942682 w 5451561"/>
              <a:gd name="connsiteY3" fmla="*/ 7716198 h 7721054"/>
              <a:gd name="connsiteX4" fmla="*/ 12700 w 5451561"/>
              <a:gd name="connsiteY4" fmla="*/ 7721054 h 7721054"/>
              <a:gd name="connsiteX5" fmla="*/ 0 w 5451561"/>
              <a:gd name="connsiteY5" fmla="*/ 0 h 7721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51561" h="7721054">
                <a:moveTo>
                  <a:pt x="0" y="0"/>
                </a:moveTo>
                <a:lnTo>
                  <a:pt x="2722612" y="0"/>
                </a:lnTo>
                <a:cubicBezTo>
                  <a:pt x="4239716" y="389965"/>
                  <a:pt x="5554294" y="2065186"/>
                  <a:pt x="5445224" y="3844652"/>
                </a:cubicBezTo>
                <a:cubicBezTo>
                  <a:pt x="5336154" y="5624118"/>
                  <a:pt x="4393983" y="7262732"/>
                  <a:pt x="1942682" y="7716198"/>
                </a:cubicBezTo>
                <a:lnTo>
                  <a:pt x="12700" y="7721054"/>
                </a:lnTo>
                <a:cubicBezTo>
                  <a:pt x="8467" y="5147369"/>
                  <a:pt x="4233" y="2573685"/>
                  <a:pt x="0" y="0"/>
                </a:cubicBezTo>
                <a:close/>
              </a:path>
            </a:pathLst>
          </a:custGeom>
          <a:blipFill dpi="0" rotWithShape="1">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Flowchart: Delay 5">
            <a:extLst>
              <a:ext uri="{C183D7F6-B498-43B3-948B-1728B52AA6E4}">
                <adec:decorative xmlns:adec="http://schemas.microsoft.com/office/drawing/2017/decorative" val="1"/>
              </a:ext>
            </a:extLst>
          </p:cNvPr>
          <p:cNvSpPr/>
          <p:nvPr/>
        </p:nvSpPr>
        <p:spPr>
          <a:xfrm>
            <a:off x="-2" y="1880713"/>
            <a:ext cx="2168351" cy="1971926"/>
          </a:xfrm>
          <a:custGeom>
            <a:avLst/>
            <a:gdLst>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334"/>
              <a:gd name="connsiteY0" fmla="*/ 0 h 7689304"/>
              <a:gd name="connsiteX1" fmla="*/ 2722612 w 5445334"/>
              <a:gd name="connsiteY1" fmla="*/ 0 h 7689304"/>
              <a:gd name="connsiteX2" fmla="*/ 5445224 w 5445334"/>
              <a:gd name="connsiteY2" fmla="*/ 3844652 h 7689304"/>
              <a:gd name="connsiteX3" fmla="*/ 2641929 w 5445334"/>
              <a:gd name="connsiteY3" fmla="*/ 7541386 h 7689304"/>
              <a:gd name="connsiteX4" fmla="*/ 0 w 5445334"/>
              <a:gd name="connsiteY4" fmla="*/ 7689304 h 7689304"/>
              <a:gd name="connsiteX5" fmla="*/ 0 w 5445334"/>
              <a:gd name="connsiteY5" fmla="*/ 0 h 7689304"/>
              <a:gd name="connsiteX0" fmla="*/ 0 w 5453986"/>
              <a:gd name="connsiteY0" fmla="*/ 0 h 7716198"/>
              <a:gd name="connsiteX1" fmla="*/ 2722612 w 5453986"/>
              <a:gd name="connsiteY1" fmla="*/ 0 h 7716198"/>
              <a:gd name="connsiteX2" fmla="*/ 5445224 w 5453986"/>
              <a:gd name="connsiteY2" fmla="*/ 3844652 h 7716198"/>
              <a:gd name="connsiteX3" fmla="*/ 1942682 w 5453986"/>
              <a:gd name="connsiteY3" fmla="*/ 7716198 h 7716198"/>
              <a:gd name="connsiteX4" fmla="*/ 0 w 5453986"/>
              <a:gd name="connsiteY4" fmla="*/ 7689304 h 7716198"/>
              <a:gd name="connsiteX5" fmla="*/ 0 w 5453986"/>
              <a:gd name="connsiteY5" fmla="*/ 0 h 7716198"/>
              <a:gd name="connsiteX0" fmla="*/ 0 w 5453986"/>
              <a:gd name="connsiteY0" fmla="*/ 0 h 7716198"/>
              <a:gd name="connsiteX1" fmla="*/ 2722612 w 5453986"/>
              <a:gd name="connsiteY1" fmla="*/ 0 h 7716198"/>
              <a:gd name="connsiteX2" fmla="*/ 5445224 w 5453986"/>
              <a:gd name="connsiteY2" fmla="*/ 3844652 h 7716198"/>
              <a:gd name="connsiteX3" fmla="*/ 1942682 w 5453986"/>
              <a:gd name="connsiteY3" fmla="*/ 7716198 h 7716198"/>
              <a:gd name="connsiteX4" fmla="*/ 0 w 5453986"/>
              <a:gd name="connsiteY4" fmla="*/ 7689304 h 7716198"/>
              <a:gd name="connsiteX5" fmla="*/ 0 w 5453986"/>
              <a:gd name="connsiteY5" fmla="*/ 0 h 7716198"/>
              <a:gd name="connsiteX0" fmla="*/ 0 w 5445248"/>
              <a:gd name="connsiteY0" fmla="*/ 0 h 7716198"/>
              <a:gd name="connsiteX1" fmla="*/ 2722612 w 5445248"/>
              <a:gd name="connsiteY1" fmla="*/ 0 h 7716198"/>
              <a:gd name="connsiteX2" fmla="*/ 5445224 w 5445248"/>
              <a:gd name="connsiteY2" fmla="*/ 3844652 h 7716198"/>
              <a:gd name="connsiteX3" fmla="*/ 1942682 w 5445248"/>
              <a:gd name="connsiteY3" fmla="*/ 7716198 h 7716198"/>
              <a:gd name="connsiteX4" fmla="*/ 0 w 5445248"/>
              <a:gd name="connsiteY4" fmla="*/ 7689304 h 7716198"/>
              <a:gd name="connsiteX5" fmla="*/ 0 w 5445248"/>
              <a:gd name="connsiteY5" fmla="*/ 0 h 7716198"/>
              <a:gd name="connsiteX0" fmla="*/ 0 w 5466118"/>
              <a:gd name="connsiteY0" fmla="*/ 0 h 7716198"/>
              <a:gd name="connsiteX1" fmla="*/ 2722612 w 5466118"/>
              <a:gd name="connsiteY1" fmla="*/ 0 h 7716198"/>
              <a:gd name="connsiteX2" fmla="*/ 5445224 w 5466118"/>
              <a:gd name="connsiteY2" fmla="*/ 3844652 h 7716198"/>
              <a:gd name="connsiteX3" fmla="*/ 1942682 w 5466118"/>
              <a:gd name="connsiteY3" fmla="*/ 7716198 h 7716198"/>
              <a:gd name="connsiteX4" fmla="*/ 0 w 5466118"/>
              <a:gd name="connsiteY4" fmla="*/ 7689304 h 7716198"/>
              <a:gd name="connsiteX5" fmla="*/ 0 w 5466118"/>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21054"/>
              <a:gd name="connsiteX1" fmla="*/ 2722612 w 5451561"/>
              <a:gd name="connsiteY1" fmla="*/ 0 h 7721054"/>
              <a:gd name="connsiteX2" fmla="*/ 5445224 w 5451561"/>
              <a:gd name="connsiteY2" fmla="*/ 3844652 h 7721054"/>
              <a:gd name="connsiteX3" fmla="*/ 1942682 w 5451561"/>
              <a:gd name="connsiteY3" fmla="*/ 7716198 h 7721054"/>
              <a:gd name="connsiteX4" fmla="*/ 12700 w 5451561"/>
              <a:gd name="connsiteY4" fmla="*/ 7721054 h 7721054"/>
              <a:gd name="connsiteX5" fmla="*/ 0 w 5451561"/>
              <a:gd name="connsiteY5" fmla="*/ 0 h 7721054"/>
              <a:gd name="connsiteX0" fmla="*/ 0 w 5451437"/>
              <a:gd name="connsiteY0" fmla="*/ 197 h 7721251"/>
              <a:gd name="connsiteX1" fmla="*/ 2722612 w 5451437"/>
              <a:gd name="connsiteY1" fmla="*/ 197 h 7721251"/>
              <a:gd name="connsiteX2" fmla="*/ 5445224 w 5451437"/>
              <a:gd name="connsiteY2" fmla="*/ 3844849 h 7721251"/>
              <a:gd name="connsiteX3" fmla="*/ 1942682 w 5451437"/>
              <a:gd name="connsiteY3" fmla="*/ 7716395 h 7721251"/>
              <a:gd name="connsiteX4" fmla="*/ 12700 w 5451437"/>
              <a:gd name="connsiteY4" fmla="*/ 7721251 h 7721251"/>
              <a:gd name="connsiteX5" fmla="*/ 0 w 5451437"/>
              <a:gd name="connsiteY5" fmla="*/ 197 h 7721251"/>
              <a:gd name="connsiteX0" fmla="*/ 0 w 5451435"/>
              <a:gd name="connsiteY0" fmla="*/ 197 h 7721251"/>
              <a:gd name="connsiteX1" fmla="*/ 2722612 w 5451435"/>
              <a:gd name="connsiteY1" fmla="*/ 197 h 7721251"/>
              <a:gd name="connsiteX2" fmla="*/ 5445224 w 5451435"/>
              <a:gd name="connsiteY2" fmla="*/ 3844849 h 7721251"/>
              <a:gd name="connsiteX3" fmla="*/ 1942682 w 5451435"/>
              <a:gd name="connsiteY3" fmla="*/ 7716395 h 7721251"/>
              <a:gd name="connsiteX4" fmla="*/ 12700 w 5451435"/>
              <a:gd name="connsiteY4" fmla="*/ 7721251 h 7721251"/>
              <a:gd name="connsiteX5" fmla="*/ 0 w 5451435"/>
              <a:gd name="connsiteY5" fmla="*/ 197 h 7721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51435" h="7721251">
                <a:moveTo>
                  <a:pt x="0" y="197"/>
                </a:moveTo>
                <a:lnTo>
                  <a:pt x="2722612" y="197"/>
                </a:lnTo>
                <a:cubicBezTo>
                  <a:pt x="4210592" y="-23385"/>
                  <a:pt x="5554294" y="2065383"/>
                  <a:pt x="5445224" y="3844849"/>
                </a:cubicBezTo>
                <a:cubicBezTo>
                  <a:pt x="5336154" y="5624315"/>
                  <a:pt x="4685218" y="7785306"/>
                  <a:pt x="1942682" y="7716395"/>
                </a:cubicBezTo>
                <a:lnTo>
                  <a:pt x="12700" y="7721251"/>
                </a:lnTo>
                <a:cubicBezTo>
                  <a:pt x="8467" y="5147566"/>
                  <a:pt x="4233" y="2573882"/>
                  <a:pt x="0" y="1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ounded Rectangle 17"/>
          <p:cNvSpPr/>
          <p:nvPr/>
        </p:nvSpPr>
        <p:spPr>
          <a:xfrm>
            <a:off x="2555953" y="4674245"/>
            <a:ext cx="2520280" cy="1770682"/>
          </a:xfrm>
          <a:prstGeom prst="roundRect">
            <a:avLst>
              <a:gd name="adj" fmla="val 12239"/>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0" i="0" dirty="0">
                <a:solidFill>
                  <a:schemeClr val="bg1"/>
                </a:solidFill>
                <a:effectLst/>
                <a:latin typeface="Segoe UI" panose="020B0502040204020203" pitchFamily="34" charset="0"/>
              </a:rPr>
              <a:t>Humber &amp; North Yorkshire Provider Collaborative </a:t>
            </a:r>
          </a:p>
          <a:p>
            <a:pPr algn="ctr"/>
            <a:endParaRPr lang="en-GB" dirty="0">
              <a:solidFill>
                <a:schemeClr val="bg1"/>
              </a:solidFill>
              <a:latin typeface="Segoe UI" panose="020B0502040204020203" pitchFamily="34" charset="0"/>
            </a:endParaRPr>
          </a:p>
          <a:p>
            <a:pPr algn="ctr"/>
            <a:r>
              <a:rPr lang="en-GB" b="0" i="0" dirty="0">
                <a:solidFill>
                  <a:schemeClr val="bg1"/>
                </a:solidFill>
                <a:effectLst/>
                <a:latin typeface="Segoe UI" panose="020B0502040204020203" pitchFamily="34" charset="0"/>
              </a:rPr>
              <a:t>R</a:t>
            </a:r>
            <a:r>
              <a:rPr lang="en-GB" dirty="0">
                <a:solidFill>
                  <a:schemeClr val="bg1"/>
                </a:solidFill>
                <a:latin typeface="Segoe UI" panose="020B0502040204020203" pitchFamily="34" charset="0"/>
              </a:rPr>
              <a:t>eferrals for </a:t>
            </a:r>
          </a:p>
          <a:p>
            <a:pPr algn="ctr"/>
            <a:r>
              <a:rPr lang="en-GB" dirty="0">
                <a:solidFill>
                  <a:schemeClr val="bg1"/>
                </a:solidFill>
                <a:latin typeface="Segoe UI" panose="020B0502040204020203" pitchFamily="34" charset="0"/>
              </a:rPr>
              <a:t>Adult Forensic S</a:t>
            </a:r>
            <a:r>
              <a:rPr lang="en-GB" b="0" i="0" dirty="0">
                <a:solidFill>
                  <a:schemeClr val="bg1"/>
                </a:solidFill>
                <a:effectLst/>
                <a:latin typeface="Segoe UI" panose="020B0502040204020203" pitchFamily="34" charset="0"/>
              </a:rPr>
              <a:t>ervices</a:t>
            </a:r>
            <a:endParaRPr lang="en-GB" dirty="0">
              <a:solidFill>
                <a:schemeClr val="bg1"/>
              </a:solidFill>
            </a:endParaRPr>
          </a:p>
        </p:txBody>
      </p:sp>
      <p:sp>
        <p:nvSpPr>
          <p:cNvPr id="20" name="Title 19"/>
          <p:cNvSpPr txBox="1">
            <a:spLocks noGrp="1"/>
          </p:cNvSpPr>
          <p:nvPr>
            <p:ph type="title" idx="4294967295"/>
          </p:nvPr>
        </p:nvSpPr>
        <p:spPr>
          <a:xfrm>
            <a:off x="-55150" y="2415884"/>
            <a:ext cx="2168352"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736549"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5EB8"/>
                </a:solidFill>
                <a:effectLst/>
                <a:uLnTx/>
                <a:uFillTx/>
                <a:latin typeface="Frutiger LT Std 55 Roman" pitchFamily="34" charset="0"/>
                <a:ea typeface="+mn-ea"/>
                <a:cs typeface="+mn-cs"/>
              </a:rPr>
              <a:t>Humber &amp; North Yorkshire Single Point of Access</a:t>
            </a:r>
          </a:p>
        </p:txBody>
      </p:sp>
      <p:sp>
        <p:nvSpPr>
          <p:cNvPr id="21" name="TextBox 20"/>
          <p:cNvSpPr txBox="1"/>
          <p:nvPr/>
        </p:nvSpPr>
        <p:spPr>
          <a:xfrm>
            <a:off x="2232758" y="7020991"/>
            <a:ext cx="3024336" cy="400110"/>
          </a:xfrm>
          <a:prstGeom prst="rect">
            <a:avLst/>
          </a:prstGeom>
          <a:noFill/>
        </p:spPr>
        <p:txBody>
          <a:bodyPr wrap="square" rtlCol="0">
            <a:spAutoFit/>
          </a:bodyPr>
          <a:lstStyle/>
          <a:p>
            <a:pPr algn="r"/>
            <a:r>
              <a:rPr lang="en-GB" sz="1000" dirty="0">
                <a:solidFill>
                  <a:srgbClr val="005EB8"/>
                </a:solidFill>
                <a:latin typeface="Frutiger LT Std 55 Roman" pitchFamily="34" charset="0"/>
              </a:rPr>
              <a:t>Publication Date: July 2025</a:t>
            </a:r>
          </a:p>
          <a:p>
            <a:pPr algn="r"/>
            <a:r>
              <a:rPr lang="en-GB" sz="1000" dirty="0">
                <a:solidFill>
                  <a:srgbClr val="005EB8"/>
                </a:solidFill>
                <a:latin typeface="Frutiger LT Std 55 Roman" pitchFamily="34" charset="0"/>
              </a:rPr>
              <a:t>Review Date: July 2026</a:t>
            </a:r>
          </a:p>
        </p:txBody>
      </p:sp>
      <p:pic>
        <p:nvPicPr>
          <p:cNvPr id="2" name="Picture 1">
            <a:extLst>
              <a:ext uri="{FF2B5EF4-FFF2-40B4-BE49-F238E27FC236}">
                <a16:creationId xmlns:a16="http://schemas.microsoft.com/office/drawing/2014/main" id="{9CF2FCE5-A960-8EB8-37F8-41304EE4AF48}"/>
              </a:ext>
              <a:ext uri="{C183D7F6-B498-43B3-948B-1728B52AA6E4}">
                <adec:decorative xmlns:adec="http://schemas.microsoft.com/office/drawing/2017/decorative" val="1"/>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224459" y="6482494"/>
            <a:ext cx="3085337" cy="966251"/>
          </a:xfrm>
          <a:prstGeom prst="rect">
            <a:avLst/>
          </a:prstGeom>
          <a:noFill/>
          <a:ln>
            <a:noFill/>
          </a:ln>
        </p:spPr>
      </p:pic>
      <p:pic>
        <p:nvPicPr>
          <p:cNvPr id="4" name="Picture 3">
            <a:extLst>
              <a:ext uri="{FF2B5EF4-FFF2-40B4-BE49-F238E27FC236}">
                <a16:creationId xmlns:a16="http://schemas.microsoft.com/office/drawing/2014/main" id="{623D40E2-C7A8-FA4A-A13A-A087F6CB39DB}"/>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44926" y="-6387"/>
            <a:ext cx="1638564" cy="931533"/>
          </a:xfrm>
          <a:prstGeom prst="rect">
            <a:avLst/>
          </a:prstGeom>
        </p:spPr>
      </p:pic>
      <p:pic>
        <p:nvPicPr>
          <p:cNvPr id="5" name="Picture 4" descr="A colorful logo with blue text">
            <a:extLst>
              <a:ext uri="{FF2B5EF4-FFF2-40B4-BE49-F238E27FC236}">
                <a16:creationId xmlns:a16="http://schemas.microsoft.com/office/drawing/2014/main" id="{3EB71974-92EB-9BA1-F08F-9B9836BF345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025" y="6432171"/>
            <a:ext cx="1264066" cy="1066899"/>
          </a:xfrm>
          <a:prstGeom prst="rect">
            <a:avLst/>
          </a:prstGeom>
        </p:spPr>
      </p:pic>
    </p:spTree>
    <p:extLst>
      <p:ext uri="{BB962C8B-B14F-4D97-AF65-F5344CB8AC3E}">
        <p14:creationId xmlns:p14="http://schemas.microsoft.com/office/powerpoint/2010/main" val="1517684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A7B0CE-A7FE-1797-6D11-6E5A078B5E6D}"/>
              </a:ext>
            </a:extLst>
          </p:cNvPr>
          <p:cNvSpPr txBox="1"/>
          <p:nvPr/>
        </p:nvSpPr>
        <p:spPr>
          <a:xfrm>
            <a:off x="216346" y="528453"/>
            <a:ext cx="4896545" cy="6745436"/>
          </a:xfrm>
          <a:prstGeom prst="rect">
            <a:avLst/>
          </a:prstGeom>
          <a:noFill/>
        </p:spPr>
        <p:txBody>
          <a:bodyPr wrap="square" rtlCol="0">
            <a:spAutoFit/>
          </a:bodyPr>
          <a:lstStyle/>
          <a:p>
            <a:pPr>
              <a:spcAft>
                <a:spcPts val="800"/>
              </a:spcAft>
            </a:pPr>
            <a:r>
              <a:rPr lang="en-GB" sz="1200" b="1" dirty="0">
                <a:solidFill>
                  <a:srgbClr val="005EB8"/>
                </a:solidFill>
                <a:effectLst/>
                <a:latin typeface="Arial" panose="020B0604020202020204" pitchFamily="34" charset="0"/>
                <a:ea typeface="Times New Roman" panose="02020603050405020304" pitchFamily="18" charset="0"/>
                <a:cs typeface="Arial" panose="020B0604020202020204" pitchFamily="34" charset="0"/>
              </a:rPr>
              <a:t>Advice for Referrers </a:t>
            </a:r>
            <a:br>
              <a:rPr lang="en-GB" sz="1200" b="1" dirty="0">
                <a:solidFill>
                  <a:srgbClr val="005EB8"/>
                </a:solidFill>
                <a:effectLst/>
                <a:latin typeface="Arial" panose="020B0604020202020204" pitchFamily="34" charset="0"/>
                <a:ea typeface="Times New Roman" panose="02020603050405020304" pitchFamily="18" charset="0"/>
                <a:cs typeface="Arial" panose="020B0604020202020204" pitchFamily="34" charset="0"/>
              </a:rPr>
            </a:br>
            <a:br>
              <a:rPr lang="en-GB" sz="900" dirty="0">
                <a:effectLst/>
                <a:latin typeface="Arial" panose="020B0604020202020204" pitchFamily="34" charset="0"/>
                <a:ea typeface="Times New Roman" panose="02020603050405020304" pitchFamily="18" charset="0"/>
                <a:cs typeface="Arial" panose="020B0604020202020204" pitchFamily="34" charset="0"/>
              </a:rPr>
            </a:br>
            <a:r>
              <a:rPr lang="en-GB" sz="1000" dirty="0">
                <a:effectLst/>
                <a:latin typeface="Arial" panose="020B0604020202020204" pitchFamily="34" charset="0"/>
                <a:ea typeface="Times New Roman" panose="02020603050405020304" pitchFamily="18" charset="0"/>
                <a:cs typeface="Arial" panose="020B0604020202020204" pitchFamily="34" charset="0"/>
              </a:rPr>
              <a:t>The Humber &amp; North Yorkshire Provider Collaborative Single Point of Access (H&amp;NY PC SPA) is the central hub for receiving and triaging referrals for adult secure inpatient beds and adult community forensic services across the Humber &amp; North Yorkshire region. Please feel free to contact the SPA with any inpatient or community forensic referral enquiries by emailing:</a:t>
            </a:r>
            <a:r>
              <a:rPr lang="en-GB" sz="1000" dirty="0">
                <a:latin typeface="Arial" panose="020B0604020202020204" pitchFamily="34" charset="0"/>
                <a:ea typeface="Times New Roman" panose="02020603050405020304" pitchFamily="18" charset="0"/>
                <a:cs typeface="Arial" panose="020B0604020202020204" pitchFamily="34" charset="0"/>
              </a:rPr>
              <a:t> </a:t>
            </a:r>
            <a:r>
              <a:rPr lang="en-GB" sz="1000" b="1" dirty="0">
                <a:effectLst/>
                <a:latin typeface="Arial" panose="020B0604020202020204" pitchFamily="34" charset="0"/>
                <a:ea typeface="Times New Roman" panose="02020603050405020304" pitchFamily="18" charset="0"/>
                <a:cs typeface="Arial" panose="020B0604020202020204" pitchFamily="34" charset="0"/>
              </a:rPr>
              <a:t>hnf-tr.hnyadultforensicreferral@nhs.net </a:t>
            </a:r>
          </a:p>
          <a:p>
            <a:pPr>
              <a:spcAft>
                <a:spcPts val="800"/>
              </a:spcAft>
            </a:pPr>
            <a:r>
              <a:rPr lang="en-GB" sz="1200" b="1" dirty="0">
                <a:solidFill>
                  <a:srgbClr val="005EB8"/>
                </a:solidFill>
                <a:effectLst/>
                <a:latin typeface="Arial" panose="020B0604020202020204" pitchFamily="34" charset="0"/>
                <a:ea typeface="Times New Roman" panose="02020603050405020304" pitchFamily="18" charset="0"/>
                <a:cs typeface="Arial" panose="020B0604020202020204" pitchFamily="34" charset="0"/>
              </a:rPr>
              <a:t>Inpatient Secure Bed Referrals</a:t>
            </a:r>
            <a:endParaRPr lang="en-GB" sz="1200" b="1" dirty="0">
              <a:latin typeface="Arial" panose="020B0604020202020204" pitchFamily="34" charset="0"/>
              <a:ea typeface="Times New Roman" panose="02020603050405020304" pitchFamily="18" charset="0"/>
              <a:cs typeface="Arial" panose="020B0604020202020204" pitchFamily="34" charset="0"/>
            </a:endParaRPr>
          </a:p>
          <a:p>
            <a:pPr>
              <a:spcAft>
                <a:spcPts val="800"/>
              </a:spcAft>
            </a:pPr>
            <a:r>
              <a:rPr lang="en-GB" sz="1000" dirty="0">
                <a:effectLst/>
                <a:latin typeface="Arial" panose="020B0604020202020204" pitchFamily="34" charset="0"/>
                <a:ea typeface="Times New Roman" panose="02020603050405020304" pitchFamily="18" charset="0"/>
                <a:cs typeface="Arial" panose="020B0604020202020204" pitchFamily="34" charset="0"/>
              </a:rPr>
              <a:t>To make a referral for a secure inpatient bed please complete the SPA secure online referral </a:t>
            </a:r>
            <a:r>
              <a:rPr lang="en-GB" sz="1000" dirty="0">
                <a:latin typeface="Arial" panose="020B0604020202020204" pitchFamily="34" charset="0"/>
                <a:ea typeface="Times New Roman" panose="02020603050405020304" pitchFamily="18" charset="0"/>
                <a:cs typeface="Arial" panose="020B0604020202020204" pitchFamily="34" charset="0"/>
              </a:rPr>
              <a:t>f</a:t>
            </a:r>
            <a:r>
              <a:rPr lang="en-GB" sz="1000" dirty="0">
                <a:effectLst/>
                <a:latin typeface="Arial" panose="020B0604020202020204" pitchFamily="34" charset="0"/>
                <a:ea typeface="Times New Roman" panose="02020603050405020304" pitchFamily="18" charset="0"/>
                <a:cs typeface="Arial" panose="020B0604020202020204" pitchFamily="34" charset="0"/>
              </a:rPr>
              <a:t>orm in the link below. It is essential that the referral form is completed in full, and any additional reports or supporting information accompany the referral. Failure to provide sufficient information will result in a delay processing the referral.</a:t>
            </a:r>
          </a:p>
          <a:p>
            <a:pPr>
              <a:spcAft>
                <a:spcPts val="800"/>
              </a:spcAft>
            </a:pPr>
            <a:r>
              <a:rPr lang="en-GB" sz="1000" dirty="0">
                <a:effectLst/>
                <a:latin typeface="Arial" panose="020B0604020202020204" pitchFamily="34" charset="0"/>
                <a:ea typeface="Times New Roman" panose="02020603050405020304" pitchFamily="18" charset="0"/>
                <a:cs typeface="Arial" panose="020B0604020202020204" pitchFamily="34" charset="0"/>
              </a:rPr>
              <a:t>Referrals for inpatient secure beds must be submitted to the H&amp;NY SPA through the following link: </a:t>
            </a:r>
            <a:r>
              <a:rPr lang="en-GB" sz="1000" dirty="0">
                <a:effectLst/>
                <a:latin typeface="Arial" panose="020B0604020202020204" pitchFamily="34" charset="0"/>
                <a:ea typeface="Times New Roman" panose="02020603050405020304" pitchFamily="18" charset="0"/>
                <a:cs typeface="Arial" panose="020B0604020202020204" pitchFamily="34" charset="0"/>
                <a:hlinkClick r:id="rId2"/>
              </a:rPr>
              <a:t>https://bit.ly/4hsky0B</a:t>
            </a:r>
            <a:r>
              <a:rPr lang="en-GB" sz="1000" dirty="0">
                <a:effectLst/>
                <a:latin typeface="Arial" panose="020B0604020202020204" pitchFamily="34" charset="0"/>
                <a:ea typeface="Times New Roman" panose="02020603050405020304" pitchFamily="18" charset="0"/>
                <a:cs typeface="Arial" panose="020B0604020202020204" pitchFamily="34" charset="0"/>
              </a:rPr>
              <a:t> </a:t>
            </a:r>
            <a:br>
              <a:rPr lang="en-GB" sz="1000" dirty="0">
                <a:effectLst/>
                <a:latin typeface="Arial" panose="020B0604020202020204" pitchFamily="34" charset="0"/>
                <a:ea typeface="Times New Roman" panose="02020603050405020304" pitchFamily="18" charset="0"/>
                <a:cs typeface="Arial" panose="020B0604020202020204" pitchFamily="34" charset="0"/>
              </a:rPr>
            </a:br>
            <a:br>
              <a:rPr lang="en-GB" sz="1000" dirty="0">
                <a:effectLst/>
                <a:latin typeface="Arial" panose="020B0604020202020204" pitchFamily="34" charset="0"/>
                <a:ea typeface="Calibri" panose="020F0502020204030204" pitchFamily="34" charset="0"/>
                <a:cs typeface="Arial" panose="020B0604020202020204" pitchFamily="34" charset="0"/>
              </a:rPr>
            </a:br>
            <a:r>
              <a:rPr lang="en-GB" sz="1000" b="1" dirty="0">
                <a:effectLst/>
                <a:latin typeface="Arial" panose="020B0604020202020204" pitchFamily="34" charset="0"/>
                <a:ea typeface="Times New Roman" panose="02020603050405020304" pitchFamily="18" charset="0"/>
                <a:cs typeface="Arial" panose="020B0604020202020204" pitchFamily="34" charset="0"/>
              </a:rPr>
              <a:t>This form cannot be saved so will need be completed in one session.</a:t>
            </a:r>
            <a:r>
              <a:rPr lang="en-GB" sz="1000" b="1" dirty="0">
                <a:latin typeface="Arial" panose="020B0604020202020204" pitchFamily="34" charset="0"/>
                <a:ea typeface="Times New Roman" panose="02020603050405020304" pitchFamily="18" charset="0"/>
                <a:cs typeface="Arial" panose="020B0604020202020204" pitchFamily="34" charset="0"/>
              </a:rPr>
              <a:t> </a:t>
            </a:r>
            <a:r>
              <a:rPr lang="en-GB" sz="1000" b="1" dirty="0">
                <a:effectLst/>
                <a:latin typeface="Arial" panose="020B0604020202020204" pitchFamily="34" charset="0"/>
                <a:ea typeface="Times New Roman" panose="02020603050405020304" pitchFamily="18" charset="0"/>
                <a:cs typeface="Arial" panose="020B0604020202020204" pitchFamily="34" charset="0"/>
              </a:rPr>
              <a:t>Please ensure you have all information prior to starting as you will not be able to save your progress and return later.</a:t>
            </a:r>
          </a:p>
          <a:p>
            <a:pPr>
              <a:spcAft>
                <a:spcPts val="800"/>
              </a:spcAft>
            </a:pPr>
            <a:r>
              <a:rPr lang="en-GB" sz="1200" b="1" dirty="0">
                <a:solidFill>
                  <a:srgbClr val="005EB8"/>
                </a:solidFill>
                <a:effectLst/>
                <a:latin typeface="Arial" panose="020B0604020202020204" pitchFamily="34" charset="0"/>
                <a:ea typeface="Times New Roman" panose="02020603050405020304" pitchFamily="18" charset="0"/>
                <a:cs typeface="Arial" panose="020B0604020202020204" pitchFamily="34" charset="0"/>
              </a:rPr>
              <a:t>Community Forensic Team Referrals</a:t>
            </a:r>
            <a:endParaRPr lang="en-GB" sz="900" b="1" dirty="0">
              <a:solidFill>
                <a:srgbClr val="005EB8"/>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800"/>
              </a:spcAft>
            </a:pPr>
            <a:r>
              <a:rPr lang="en-GB" sz="1000" dirty="0">
                <a:effectLst/>
                <a:latin typeface="Arial" panose="020B0604020202020204" pitchFamily="34" charset="0"/>
                <a:ea typeface="Times New Roman" panose="02020603050405020304" pitchFamily="18" charset="0"/>
                <a:cs typeface="Arial" panose="020B0604020202020204" pitchFamily="34" charset="0"/>
              </a:rPr>
              <a:t>Referrals for Community Forensic Team involvement should be made via a phone call to the SPA Office: </a:t>
            </a:r>
            <a:r>
              <a:rPr lang="en-GB" sz="1000" b="1" dirty="0">
                <a:effectLst/>
                <a:latin typeface="Arial" panose="020B0604020202020204" pitchFamily="34" charset="0"/>
                <a:ea typeface="Calibri" panose="020F0502020204030204" pitchFamily="34" charset="0"/>
                <a:cs typeface="Arial" panose="020B0604020202020204" pitchFamily="34" charset="0"/>
              </a:rPr>
              <a:t>01482 478702</a:t>
            </a:r>
            <a:endParaRPr lang="en-GB" sz="1000" b="1" dirty="0">
              <a:latin typeface="Arial" panose="020B0604020202020204" pitchFamily="34" charset="0"/>
              <a:ea typeface="Times New Roman" panose="02020603050405020304" pitchFamily="18" charset="0"/>
              <a:cs typeface="Arial" panose="020B0604020202020204" pitchFamily="34" charset="0"/>
            </a:endParaRPr>
          </a:p>
          <a:p>
            <a:pPr>
              <a:spcAft>
                <a:spcPts val="800"/>
              </a:spcAft>
            </a:pPr>
            <a:r>
              <a:rPr lang="en-GB" sz="1000" dirty="0">
                <a:effectLst/>
                <a:latin typeface="Arial" panose="020B0604020202020204" pitchFamily="34" charset="0"/>
                <a:ea typeface="Times New Roman" panose="02020603050405020304" pitchFamily="18" charset="0"/>
                <a:cs typeface="Arial" panose="020B0604020202020204" pitchFamily="34" charset="0"/>
              </a:rPr>
              <a:t>The SPA admin team will take some basic details </a:t>
            </a:r>
            <a:r>
              <a:rPr lang="en-GB" sz="1000" dirty="0">
                <a:latin typeface="Arial" panose="020B0604020202020204" pitchFamily="34" charset="0"/>
                <a:ea typeface="Times New Roman" panose="02020603050405020304" pitchFamily="18" charset="0"/>
                <a:cs typeface="Arial" panose="020B0604020202020204" pitchFamily="34" charset="0"/>
              </a:rPr>
              <a:t>and book in a 30-minute triage call with SPA Clinicians via MS Teams to discuss the referral in more detail. </a:t>
            </a:r>
            <a:endParaRPr lang="en-GB" sz="900" dirty="0">
              <a:effectLst/>
              <a:latin typeface="Arial" panose="020B0604020202020204" pitchFamily="34" charset="0"/>
              <a:ea typeface="Times New Roman" panose="02020603050405020304" pitchFamily="18" charset="0"/>
              <a:cs typeface="Arial" panose="020B0604020202020204" pitchFamily="34" charset="0"/>
            </a:endParaRPr>
          </a:p>
          <a:p>
            <a:pPr>
              <a:spcAft>
                <a:spcPts val="800"/>
              </a:spcAft>
            </a:pPr>
            <a:r>
              <a:rPr lang="en-GB" sz="1200" b="1" dirty="0">
                <a:solidFill>
                  <a:srgbClr val="005EB8"/>
                </a:solidFill>
                <a:effectLst/>
                <a:latin typeface="Arial" panose="020B0604020202020204" pitchFamily="34" charset="0"/>
                <a:ea typeface="Times New Roman" panose="02020603050405020304" pitchFamily="18" charset="0"/>
                <a:cs typeface="Arial" panose="020B0604020202020204" pitchFamily="34" charset="0"/>
              </a:rPr>
              <a:t>Referral Allocation </a:t>
            </a:r>
          </a:p>
          <a:p>
            <a:pPr>
              <a:spcAft>
                <a:spcPts val="800"/>
              </a:spcAft>
            </a:pPr>
            <a:r>
              <a:rPr lang="en-GB" sz="1000" dirty="0">
                <a:effectLst/>
                <a:latin typeface="Arial" panose="020B0604020202020204" pitchFamily="34" charset="0"/>
                <a:ea typeface="Times New Roman" panose="02020603050405020304" pitchFamily="18" charset="0"/>
                <a:cs typeface="Arial" panose="020B0604020202020204" pitchFamily="34" charset="0"/>
              </a:rPr>
              <a:t>H&amp;NY SPA accepts referrals Monday – Friday (excluding Bank Holidays) between 9am – 5pm. </a:t>
            </a:r>
            <a:r>
              <a:rPr lang="en-GB" sz="1000" dirty="0">
                <a:latin typeface="Arial" panose="020B0604020202020204" pitchFamily="34" charset="0"/>
                <a:ea typeface="Times New Roman" panose="02020603050405020304" pitchFamily="18" charset="0"/>
                <a:cs typeface="Arial" panose="020B0604020202020204" pitchFamily="34" charset="0"/>
              </a:rPr>
              <a:t>SPA Clinicians </a:t>
            </a:r>
            <a:r>
              <a:rPr lang="en-GB" sz="1000" dirty="0">
                <a:effectLst/>
                <a:latin typeface="Arial" panose="020B0604020202020204" pitchFamily="34" charset="0"/>
                <a:ea typeface="Times New Roman" panose="02020603050405020304" pitchFamily="18" charset="0"/>
                <a:cs typeface="Arial" panose="020B0604020202020204" pitchFamily="34" charset="0"/>
              </a:rPr>
              <a:t>will triage the referral and ensure it is forwarded to the most appropriate provider within the H&amp;NY Provider Collaborative, where it will be discussed in their weekly referral meeting and, if accepted, will be allocated to the most appropriate team/clinician to lead on the assessment/consultation.</a:t>
            </a:r>
            <a:br>
              <a:rPr lang="en-GB" sz="1000" dirty="0">
                <a:effectLst/>
                <a:latin typeface="Arial" panose="020B0604020202020204" pitchFamily="34" charset="0"/>
                <a:ea typeface="Times New Roman" panose="02020603050405020304" pitchFamily="18" charset="0"/>
                <a:cs typeface="Arial" panose="020B0604020202020204" pitchFamily="34" charset="0"/>
              </a:rPr>
            </a:br>
            <a:br>
              <a:rPr lang="en-GB" sz="1000" dirty="0">
                <a:effectLst/>
                <a:latin typeface="Arial" panose="020B0604020202020204" pitchFamily="34" charset="0"/>
                <a:ea typeface="Times New Roman" panose="02020603050405020304" pitchFamily="18" charset="0"/>
                <a:cs typeface="Arial" panose="020B0604020202020204" pitchFamily="34" charset="0"/>
              </a:rPr>
            </a:br>
            <a:br>
              <a:rPr lang="en-GB" sz="1000" dirty="0">
                <a:effectLst/>
                <a:latin typeface="Arial" panose="020B0604020202020204" pitchFamily="34" charset="0"/>
                <a:ea typeface="Times New Roman" panose="02020603050405020304" pitchFamily="18" charset="0"/>
                <a:cs typeface="Arial" panose="020B0604020202020204" pitchFamily="34" charset="0"/>
              </a:rPr>
            </a:br>
            <a:br>
              <a:rPr lang="en-GB" sz="1000" dirty="0">
                <a:effectLst/>
                <a:latin typeface="Arial" panose="020B0604020202020204" pitchFamily="34" charset="0"/>
                <a:ea typeface="Times New Roman" panose="02020603050405020304" pitchFamily="18" charset="0"/>
                <a:cs typeface="Arial" panose="020B0604020202020204" pitchFamily="34" charset="0"/>
              </a:rPr>
            </a:br>
            <a:br>
              <a:rPr lang="en-GB" sz="1000" dirty="0">
                <a:effectLst/>
                <a:latin typeface="Arial" panose="020B0604020202020204" pitchFamily="34" charset="0"/>
                <a:ea typeface="Times New Roman" panose="02020603050405020304" pitchFamily="18" charset="0"/>
                <a:cs typeface="Arial" panose="020B0604020202020204" pitchFamily="34" charset="0"/>
              </a:rPr>
            </a:br>
            <a:endParaRPr lang="en-GB" sz="10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0E70BA17-0F5D-80C6-9F60-B118FC7059D2}"/>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42048" y="-186393"/>
            <a:ext cx="1836969" cy="1044327"/>
          </a:xfrm>
          <a:prstGeom prst="rect">
            <a:avLst/>
          </a:prstGeom>
        </p:spPr>
      </p:pic>
      <p:pic>
        <p:nvPicPr>
          <p:cNvPr id="6" name="Picture 5">
            <a:extLst>
              <a:ext uri="{FF2B5EF4-FFF2-40B4-BE49-F238E27FC236}">
                <a16:creationId xmlns:a16="http://schemas.microsoft.com/office/drawing/2014/main" id="{C00D5AA6-9CEE-48DF-C137-C5E44F32CF3B}"/>
              </a:ext>
              <a:ext uri="{C183D7F6-B498-43B3-948B-1728B52AA6E4}">
                <adec:decorative xmlns:adec="http://schemas.microsoft.com/office/drawing/2017/decorative" val="0"/>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349223" y="6436901"/>
            <a:ext cx="3058732" cy="1019018"/>
          </a:xfrm>
          <a:prstGeom prst="rect">
            <a:avLst/>
          </a:prstGeom>
          <a:noFill/>
          <a:ln>
            <a:noFill/>
          </a:ln>
        </p:spPr>
      </p:pic>
      <p:sp>
        <p:nvSpPr>
          <p:cNvPr id="14" name="Title 13">
            <a:extLst>
              <a:ext uri="{FF2B5EF4-FFF2-40B4-BE49-F238E27FC236}">
                <a16:creationId xmlns:a16="http://schemas.microsoft.com/office/drawing/2014/main" id="{3E2CF236-5B76-A011-38D7-4533F648455A}"/>
              </a:ext>
            </a:extLst>
          </p:cNvPr>
          <p:cNvSpPr>
            <a:spLocks noGrp="1"/>
          </p:cNvSpPr>
          <p:nvPr>
            <p:ph type="title"/>
          </p:nvPr>
        </p:nvSpPr>
        <p:spPr>
          <a:xfrm>
            <a:off x="266462" y="-1260210"/>
            <a:ext cx="4796314" cy="1260210"/>
          </a:xfrm>
        </p:spPr>
        <p:txBody>
          <a:bodyPr vert="horz" lIns="73655" tIns="36827" rIns="73655" bIns="36827" rtlCol="0" anchor="b">
            <a:normAutofit/>
          </a:bodyPr>
          <a:lstStyle/>
          <a:p>
            <a:r>
              <a:rPr lang="en-GB" dirty="0"/>
              <a:t>Advice for Referrers</a:t>
            </a:r>
          </a:p>
        </p:txBody>
      </p:sp>
      <p:pic>
        <p:nvPicPr>
          <p:cNvPr id="7" name="Picture 6">
            <a:extLst>
              <a:ext uri="{FF2B5EF4-FFF2-40B4-BE49-F238E27FC236}">
                <a16:creationId xmlns:a16="http://schemas.microsoft.com/office/drawing/2014/main" id="{A4767425-E5EF-13DE-ACED-FDF4EDB7434B}"/>
              </a:ext>
              <a:ext uri="{C183D7F6-B498-43B3-948B-1728B52AA6E4}">
                <adec:decorative xmlns:adec="http://schemas.microsoft.com/office/drawing/2017/decorative" val="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025" y="6432171"/>
            <a:ext cx="1264066" cy="1066899"/>
          </a:xfrm>
          <a:prstGeom prst="rect">
            <a:avLst/>
          </a:prstGeom>
        </p:spPr>
      </p:pic>
    </p:spTree>
    <p:extLst>
      <p:ext uri="{BB962C8B-B14F-4D97-AF65-F5344CB8AC3E}">
        <p14:creationId xmlns:p14="http://schemas.microsoft.com/office/powerpoint/2010/main" val="3760297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C6056-0BEB-CE7B-0EFE-BE8C1129F431}"/>
              </a:ext>
            </a:extLst>
          </p:cNvPr>
          <p:cNvSpPr>
            <a:spLocks noGrp="1"/>
          </p:cNvSpPr>
          <p:nvPr>
            <p:ph type="title"/>
          </p:nvPr>
        </p:nvSpPr>
        <p:spPr>
          <a:xfrm>
            <a:off x="266462" y="302802"/>
            <a:ext cx="4796314" cy="479753"/>
          </a:xfrm>
        </p:spPr>
        <p:txBody>
          <a:bodyPr>
            <a:normAutofit/>
          </a:bodyPr>
          <a:lstStyle/>
          <a:p>
            <a:pPr algn="l"/>
            <a:r>
              <a:rPr lang="en-GB" sz="1200" b="1" dirty="0">
                <a:solidFill>
                  <a:srgbClr val="005EB8"/>
                </a:solidFill>
                <a:latin typeface="Arial" panose="020B0604020202020204" pitchFamily="34" charset="0"/>
                <a:cs typeface="Arial" panose="020B0604020202020204" pitchFamily="34" charset="0"/>
              </a:rPr>
              <a:t>Information Required to Initiate a Referral</a:t>
            </a:r>
          </a:p>
        </p:txBody>
      </p:sp>
      <p:pic>
        <p:nvPicPr>
          <p:cNvPr id="7" name="Picture 6">
            <a:extLst>
              <a:ext uri="{FF2B5EF4-FFF2-40B4-BE49-F238E27FC236}">
                <a16:creationId xmlns:a16="http://schemas.microsoft.com/office/drawing/2014/main" id="{358CA027-80E5-5251-2FD2-132F9041A13A}"/>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025" y="6432171"/>
            <a:ext cx="1264066" cy="1066899"/>
          </a:xfrm>
          <a:prstGeom prst="rect">
            <a:avLst/>
          </a:prstGeom>
        </p:spPr>
      </p:pic>
      <p:pic>
        <p:nvPicPr>
          <p:cNvPr id="8" name="Picture 7">
            <a:extLst>
              <a:ext uri="{FF2B5EF4-FFF2-40B4-BE49-F238E27FC236}">
                <a16:creationId xmlns:a16="http://schemas.microsoft.com/office/drawing/2014/main" id="{304929C4-5651-F58B-0261-0200F1AF8B38}"/>
              </a:ext>
              <a:ext uri="{C183D7F6-B498-43B3-948B-1728B52AA6E4}">
                <adec:decorative xmlns:adec="http://schemas.microsoft.com/office/drawing/2017/decorative" val="1"/>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349223" y="6436901"/>
            <a:ext cx="3058732" cy="1019018"/>
          </a:xfrm>
          <a:prstGeom prst="rect">
            <a:avLst/>
          </a:prstGeom>
          <a:noFill/>
          <a:ln>
            <a:noFill/>
          </a:ln>
        </p:spPr>
      </p:pic>
      <p:graphicFrame>
        <p:nvGraphicFramePr>
          <p:cNvPr id="9" name="Table 8">
            <a:extLst>
              <a:ext uri="{FF2B5EF4-FFF2-40B4-BE49-F238E27FC236}">
                <a16:creationId xmlns:a16="http://schemas.microsoft.com/office/drawing/2014/main" id="{2C9D3375-8C13-F332-8A25-07F9CEB36F85}"/>
              </a:ext>
            </a:extLst>
          </p:cNvPr>
          <p:cNvGraphicFramePr>
            <a:graphicFrameLocks noGrp="1"/>
          </p:cNvGraphicFramePr>
          <p:nvPr>
            <p:extLst>
              <p:ext uri="{D42A27DB-BD31-4B8C-83A1-F6EECF244321}">
                <p14:modId xmlns:p14="http://schemas.microsoft.com/office/powerpoint/2010/main" val="4269189051"/>
              </p:ext>
            </p:extLst>
          </p:nvPr>
        </p:nvGraphicFramePr>
        <p:xfrm>
          <a:off x="177844" y="5534312"/>
          <a:ext cx="5008822" cy="941010"/>
        </p:xfrm>
        <a:graphic>
          <a:graphicData uri="http://schemas.openxmlformats.org/drawingml/2006/table">
            <a:tbl>
              <a:tblPr firstRow="1" bandRow="1">
                <a:tableStyleId>{5C22544A-7EE6-4342-B048-85BDC9FD1C3A}</a:tableStyleId>
              </a:tblPr>
              <a:tblGrid>
                <a:gridCol w="2548925">
                  <a:extLst>
                    <a:ext uri="{9D8B030D-6E8A-4147-A177-3AD203B41FA5}">
                      <a16:colId xmlns:a16="http://schemas.microsoft.com/office/drawing/2014/main" val="1477429329"/>
                    </a:ext>
                  </a:extLst>
                </a:gridCol>
                <a:gridCol w="2459897">
                  <a:extLst>
                    <a:ext uri="{9D8B030D-6E8A-4147-A177-3AD203B41FA5}">
                      <a16:colId xmlns:a16="http://schemas.microsoft.com/office/drawing/2014/main" val="3544621440"/>
                    </a:ext>
                  </a:extLst>
                </a:gridCol>
              </a:tblGrid>
              <a:tr h="333345">
                <a:tc gridSpan="2">
                  <a:txBody>
                    <a:bodyPr/>
                    <a:lstStyle/>
                    <a:p>
                      <a:pPr algn="ctr"/>
                      <a:r>
                        <a:rPr lang="en-GB" sz="1400" dirty="0"/>
                        <a:t>SPA Referral Response Timeframes</a:t>
                      </a:r>
                    </a:p>
                  </a:txBody>
                  <a:tcPr/>
                </a:tc>
                <a:tc hMerge="1">
                  <a:txBody>
                    <a:bodyPr/>
                    <a:lstStyle/>
                    <a:p>
                      <a:endParaRPr/>
                    </a:p>
                  </a:txBody>
                  <a:tcPr/>
                </a:tc>
                <a:extLst>
                  <a:ext uri="{0D108BD9-81ED-4DB2-BD59-A6C34878D82A}">
                    <a16:rowId xmlns:a16="http://schemas.microsoft.com/office/drawing/2014/main" val="1132624559"/>
                  </a:ext>
                </a:extLst>
              </a:tr>
              <a:tr h="261214">
                <a:tc>
                  <a:txBody>
                    <a:bodyPr/>
                    <a:lstStyle/>
                    <a:p>
                      <a:pPr algn="ctr"/>
                      <a:r>
                        <a:rPr lang="en-GB" sz="1200" dirty="0"/>
                        <a:t>Inpatient</a:t>
                      </a:r>
                    </a:p>
                  </a:txBody>
                  <a:tcPr/>
                </a:tc>
                <a:tc>
                  <a:txBody>
                    <a:bodyPr/>
                    <a:lstStyle/>
                    <a:p>
                      <a:pPr algn="ctr"/>
                      <a:r>
                        <a:rPr lang="en-GB" sz="1200" dirty="0"/>
                        <a:t>Within 24 hours</a:t>
                      </a:r>
                    </a:p>
                  </a:txBody>
                  <a:tcPr/>
                </a:tc>
                <a:extLst>
                  <a:ext uri="{0D108BD9-81ED-4DB2-BD59-A6C34878D82A}">
                    <a16:rowId xmlns:a16="http://schemas.microsoft.com/office/drawing/2014/main" val="2734257590"/>
                  </a:ext>
                </a:extLst>
              </a:tr>
              <a:tr h="333345">
                <a:tc>
                  <a:txBody>
                    <a:bodyPr/>
                    <a:lstStyle/>
                    <a:p>
                      <a:pPr algn="ctr"/>
                      <a:r>
                        <a:rPr lang="en-GB" sz="1200" dirty="0"/>
                        <a:t>Community</a:t>
                      </a:r>
                    </a:p>
                  </a:txBody>
                  <a:tcPr/>
                </a:tc>
                <a:tc>
                  <a:txBody>
                    <a:bodyPr/>
                    <a:lstStyle/>
                    <a:p>
                      <a:pPr algn="ctr"/>
                      <a:r>
                        <a:rPr lang="en-GB" sz="1200" dirty="0"/>
                        <a:t>Within 48 hours</a:t>
                      </a:r>
                    </a:p>
                  </a:txBody>
                  <a:tcPr/>
                </a:tc>
                <a:extLst>
                  <a:ext uri="{0D108BD9-81ED-4DB2-BD59-A6C34878D82A}">
                    <a16:rowId xmlns:a16="http://schemas.microsoft.com/office/drawing/2014/main" val="1312218286"/>
                  </a:ext>
                </a:extLst>
              </a:tr>
            </a:tbl>
          </a:graphicData>
        </a:graphic>
      </p:graphicFrame>
      <p:pic>
        <p:nvPicPr>
          <p:cNvPr id="10" name="Picture 9">
            <a:extLst>
              <a:ext uri="{FF2B5EF4-FFF2-40B4-BE49-F238E27FC236}">
                <a16:creationId xmlns:a16="http://schemas.microsoft.com/office/drawing/2014/main" id="{71BD1455-2DED-72B9-939D-A83457B8DF8B}"/>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42048" y="-186393"/>
            <a:ext cx="1836969" cy="1044327"/>
          </a:xfrm>
          <a:prstGeom prst="rect">
            <a:avLst/>
          </a:prstGeom>
        </p:spPr>
      </p:pic>
      <p:graphicFrame>
        <p:nvGraphicFramePr>
          <p:cNvPr id="20" name="Table 19">
            <a:extLst>
              <a:ext uri="{FF2B5EF4-FFF2-40B4-BE49-F238E27FC236}">
                <a16:creationId xmlns:a16="http://schemas.microsoft.com/office/drawing/2014/main" id="{DCE642B1-F112-32A4-F78B-2F94C14C1337}"/>
              </a:ext>
            </a:extLst>
          </p:cNvPr>
          <p:cNvGraphicFramePr>
            <a:graphicFrameLocks noGrp="1"/>
          </p:cNvGraphicFramePr>
          <p:nvPr>
            <p:extLst>
              <p:ext uri="{D42A27DB-BD31-4B8C-83A1-F6EECF244321}">
                <p14:modId xmlns:p14="http://schemas.microsoft.com/office/powerpoint/2010/main" val="1039291148"/>
              </p:ext>
            </p:extLst>
          </p:nvPr>
        </p:nvGraphicFramePr>
        <p:xfrm>
          <a:off x="177844" y="755167"/>
          <a:ext cx="2342759" cy="4593652"/>
        </p:xfrm>
        <a:graphic>
          <a:graphicData uri="http://schemas.openxmlformats.org/drawingml/2006/table">
            <a:tbl>
              <a:tblPr firstRow="1" bandRow="1">
                <a:tableStyleId>{5C22544A-7EE6-4342-B048-85BDC9FD1C3A}</a:tableStyleId>
              </a:tblPr>
              <a:tblGrid>
                <a:gridCol w="2342759">
                  <a:extLst>
                    <a:ext uri="{9D8B030D-6E8A-4147-A177-3AD203B41FA5}">
                      <a16:colId xmlns:a16="http://schemas.microsoft.com/office/drawing/2014/main" val="1431845469"/>
                    </a:ext>
                  </a:extLst>
                </a:gridCol>
              </a:tblGrid>
              <a:tr h="318832">
                <a:tc>
                  <a:txBody>
                    <a:bodyPr/>
                    <a:lstStyle/>
                    <a:p>
                      <a:r>
                        <a:rPr lang="en-GB" dirty="0"/>
                        <a:t>Inpatient Referrals</a:t>
                      </a:r>
                    </a:p>
                  </a:txBody>
                  <a:tcPr/>
                </a:tc>
                <a:extLst>
                  <a:ext uri="{0D108BD9-81ED-4DB2-BD59-A6C34878D82A}">
                    <a16:rowId xmlns:a16="http://schemas.microsoft.com/office/drawing/2014/main" val="1642828357"/>
                  </a:ext>
                </a:extLst>
              </a:tr>
              <a:tr h="1962837">
                <a:tc>
                  <a:txBody>
                    <a:bodyPr/>
                    <a:lstStyle/>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Completed referral form – to include detail of MAPPA status, Victim issues and Restrictions.</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Demographic information*</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Names and contacts for involved professionals</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Most recent CPA pack</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Most recent Tribunal report</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Up to date risk assessment</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3 months clinical notes</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Prescription chart</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S17 leave form</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Any specialist reports such as psychology, SALT etc</a:t>
                      </a:r>
                    </a:p>
                  </a:txBody>
                  <a:tcPr/>
                </a:tc>
                <a:extLst>
                  <a:ext uri="{0D108BD9-81ED-4DB2-BD59-A6C34878D82A}">
                    <a16:rowId xmlns:a16="http://schemas.microsoft.com/office/drawing/2014/main" val="4276187785"/>
                  </a:ext>
                </a:extLst>
              </a:tr>
              <a:tr h="713759">
                <a:tc>
                  <a:txBody>
                    <a:bodyPr/>
                    <a:lstStyle/>
                    <a:p>
                      <a:pPr marL="0" indent="0">
                        <a:buNone/>
                      </a:pPr>
                      <a:r>
                        <a:rPr lang="en-GB" sz="1050" dirty="0">
                          <a:latin typeface="Arial" panose="020B0604020202020204" pitchFamily="34" charset="0"/>
                          <a:cs typeface="Arial" panose="020B0604020202020204" pitchFamily="34" charset="0"/>
                        </a:rPr>
                        <a:t>In addition, if </a:t>
                      </a:r>
                      <a:r>
                        <a:rPr lang="en-GB" sz="1050" b="1" dirty="0">
                          <a:latin typeface="Arial" panose="020B0604020202020204" pitchFamily="34" charset="0"/>
                          <a:cs typeface="Arial" panose="020B0604020202020204" pitchFamily="34" charset="0"/>
                        </a:rPr>
                        <a:t>LD or ASD </a:t>
                      </a:r>
                      <a:r>
                        <a:rPr lang="en-GB" sz="1050" dirty="0">
                          <a:latin typeface="Arial" panose="020B0604020202020204" pitchFamily="34" charset="0"/>
                          <a:cs typeface="Arial" panose="020B0604020202020204" pitchFamily="34" charset="0"/>
                        </a:rPr>
                        <a:t>diagnosis:</a:t>
                      </a:r>
                      <a:br>
                        <a:rPr lang="en-GB" sz="1050" dirty="0">
                          <a:latin typeface="Arial" panose="020B0604020202020204" pitchFamily="34" charset="0"/>
                          <a:cs typeface="Arial" panose="020B0604020202020204" pitchFamily="34" charset="0"/>
                        </a:rPr>
                      </a:br>
                      <a:endParaRPr lang="en-GB" sz="10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Most recent CTR</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Diagnostic assessments</a:t>
                      </a:r>
                    </a:p>
                  </a:txBody>
                  <a:tcPr/>
                </a:tc>
                <a:extLst>
                  <a:ext uri="{0D108BD9-81ED-4DB2-BD59-A6C34878D82A}">
                    <a16:rowId xmlns:a16="http://schemas.microsoft.com/office/drawing/2014/main" val="3501890336"/>
                  </a:ext>
                </a:extLst>
              </a:tr>
              <a:tr h="1182163">
                <a:tc>
                  <a:txBody>
                    <a:bodyPr/>
                    <a:lstStyle/>
                    <a:p>
                      <a:r>
                        <a:rPr lang="en-GB" sz="1050" dirty="0">
                          <a:latin typeface="Arial" panose="020B0604020202020204" pitchFamily="34" charset="0"/>
                          <a:cs typeface="Arial" panose="020B0604020202020204" pitchFamily="34" charset="0"/>
                        </a:rPr>
                        <a:t>If a </a:t>
                      </a:r>
                      <a:r>
                        <a:rPr lang="en-GB" sz="1050" b="1" dirty="0">
                          <a:latin typeface="Arial" panose="020B0604020202020204" pitchFamily="34" charset="0"/>
                          <a:cs typeface="Arial" panose="020B0604020202020204" pitchFamily="34" charset="0"/>
                        </a:rPr>
                        <a:t>prisoner</a:t>
                      </a:r>
                      <a:r>
                        <a:rPr lang="en-GB" sz="1050" dirty="0">
                          <a:latin typeface="Arial" panose="020B0604020202020204" pitchFamily="34" charset="0"/>
                          <a:cs typeface="Arial" panose="020B0604020202020204" pitchFamily="34" charset="0"/>
                        </a:rPr>
                        <a:t>:</a:t>
                      </a:r>
                      <a:br>
                        <a:rPr lang="en-GB" sz="1050" dirty="0">
                          <a:latin typeface="Arial" panose="020B0604020202020204" pitchFamily="34" charset="0"/>
                          <a:cs typeface="Arial" panose="020B0604020202020204" pitchFamily="34" charset="0"/>
                        </a:rPr>
                      </a:br>
                      <a:endParaRPr lang="en-GB" sz="10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MG5</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PNC record</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6 months SystmOne notes</a:t>
                      </a:r>
                    </a:p>
                    <a:p>
                      <a:pPr marL="171450" indent="-171450">
                        <a:buFont typeface="Arial" panose="020B0604020202020204" pitchFamily="34" charset="0"/>
                        <a:buChar char="•"/>
                      </a:pPr>
                      <a:r>
                        <a:rPr lang="en-GB" sz="1050" dirty="0" err="1">
                          <a:latin typeface="Arial" panose="020B0604020202020204" pitchFamily="34" charset="0"/>
                          <a:cs typeface="Arial" panose="020B0604020202020204" pitchFamily="34" charset="0"/>
                        </a:rPr>
                        <a:t>OaSys</a:t>
                      </a:r>
                      <a:endParaRPr lang="en-GB" sz="10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EDR or court date if remanded</a:t>
                      </a:r>
                    </a:p>
                  </a:txBody>
                  <a:tcPr/>
                </a:tc>
                <a:extLst>
                  <a:ext uri="{0D108BD9-81ED-4DB2-BD59-A6C34878D82A}">
                    <a16:rowId xmlns:a16="http://schemas.microsoft.com/office/drawing/2014/main" val="3837950569"/>
                  </a:ext>
                </a:extLst>
              </a:tr>
            </a:tbl>
          </a:graphicData>
        </a:graphic>
      </p:graphicFrame>
      <p:graphicFrame>
        <p:nvGraphicFramePr>
          <p:cNvPr id="22" name="Table 21">
            <a:extLst>
              <a:ext uri="{FF2B5EF4-FFF2-40B4-BE49-F238E27FC236}">
                <a16:creationId xmlns:a16="http://schemas.microsoft.com/office/drawing/2014/main" id="{38F02DD7-D85C-17F7-6DFD-754605E66720}"/>
              </a:ext>
            </a:extLst>
          </p:cNvPr>
          <p:cNvGraphicFramePr>
            <a:graphicFrameLocks noGrp="1"/>
          </p:cNvGraphicFramePr>
          <p:nvPr>
            <p:extLst>
              <p:ext uri="{D42A27DB-BD31-4B8C-83A1-F6EECF244321}">
                <p14:modId xmlns:p14="http://schemas.microsoft.com/office/powerpoint/2010/main" val="1357962771"/>
              </p:ext>
            </p:extLst>
          </p:nvPr>
        </p:nvGraphicFramePr>
        <p:xfrm>
          <a:off x="2610988" y="755167"/>
          <a:ext cx="2575678" cy="2017352"/>
        </p:xfrm>
        <a:graphic>
          <a:graphicData uri="http://schemas.openxmlformats.org/drawingml/2006/table">
            <a:tbl>
              <a:tblPr firstRow="1" bandRow="1">
                <a:tableStyleId>{5C22544A-7EE6-4342-B048-85BDC9FD1C3A}</a:tableStyleId>
              </a:tblPr>
              <a:tblGrid>
                <a:gridCol w="2575678">
                  <a:extLst>
                    <a:ext uri="{9D8B030D-6E8A-4147-A177-3AD203B41FA5}">
                      <a16:colId xmlns:a16="http://schemas.microsoft.com/office/drawing/2014/main" val="1631905673"/>
                    </a:ext>
                  </a:extLst>
                </a:gridCol>
              </a:tblGrid>
              <a:tr h="393236">
                <a:tc>
                  <a:txBody>
                    <a:bodyPr/>
                    <a:lstStyle/>
                    <a:p>
                      <a:r>
                        <a:rPr lang="en-GB" dirty="0"/>
                        <a:t>Community Referrals</a:t>
                      </a:r>
                    </a:p>
                  </a:txBody>
                  <a:tcPr/>
                </a:tc>
                <a:extLst>
                  <a:ext uri="{0D108BD9-81ED-4DB2-BD59-A6C34878D82A}">
                    <a16:rowId xmlns:a16="http://schemas.microsoft.com/office/drawing/2014/main" val="765780987"/>
                  </a:ext>
                </a:extLst>
              </a:tr>
              <a:tr h="1624116">
                <a:tc>
                  <a:txBody>
                    <a:bodyPr/>
                    <a:lstStyle/>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Demographic information*</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Names and contacts for involved professionals</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GP details</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Consent of service user (if </a:t>
                      </a:r>
                      <a:r>
                        <a:rPr lang="en-GB" sz="1050" dirty="0" err="1">
                          <a:latin typeface="Arial" panose="020B0604020202020204" pitchFamily="34" charset="0"/>
                          <a:cs typeface="Arial" panose="020B0604020202020204" pitchFamily="34" charset="0"/>
                        </a:rPr>
                        <a:t>capacitous</a:t>
                      </a:r>
                      <a:r>
                        <a:rPr lang="en-GB" sz="105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Current and historical risks</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Details of discharge/release plans if leaving hospital/prison.</a:t>
                      </a:r>
                      <a:endParaRPr lang="en-GB" sz="1050" dirty="0"/>
                    </a:p>
                  </a:txBody>
                  <a:tcPr/>
                </a:tc>
                <a:extLst>
                  <a:ext uri="{0D108BD9-81ED-4DB2-BD59-A6C34878D82A}">
                    <a16:rowId xmlns:a16="http://schemas.microsoft.com/office/drawing/2014/main" val="3681537657"/>
                  </a:ext>
                </a:extLst>
              </a:tr>
            </a:tbl>
          </a:graphicData>
        </a:graphic>
      </p:graphicFrame>
      <p:graphicFrame>
        <p:nvGraphicFramePr>
          <p:cNvPr id="23" name="Table 22">
            <a:extLst>
              <a:ext uri="{FF2B5EF4-FFF2-40B4-BE49-F238E27FC236}">
                <a16:creationId xmlns:a16="http://schemas.microsoft.com/office/drawing/2014/main" id="{CF0CCE78-E2F6-F9EC-69BD-00E4911916E9}"/>
              </a:ext>
            </a:extLst>
          </p:cNvPr>
          <p:cNvGraphicFramePr>
            <a:graphicFrameLocks noGrp="1"/>
          </p:cNvGraphicFramePr>
          <p:nvPr>
            <p:extLst>
              <p:ext uri="{D42A27DB-BD31-4B8C-83A1-F6EECF244321}">
                <p14:modId xmlns:p14="http://schemas.microsoft.com/office/powerpoint/2010/main" val="2260691092"/>
              </p:ext>
            </p:extLst>
          </p:nvPr>
        </p:nvGraphicFramePr>
        <p:xfrm>
          <a:off x="2610988" y="2943263"/>
          <a:ext cx="2575679" cy="2382520"/>
        </p:xfrm>
        <a:graphic>
          <a:graphicData uri="http://schemas.openxmlformats.org/drawingml/2006/table">
            <a:tbl>
              <a:tblPr firstRow="1" bandRow="1">
                <a:tableStyleId>{5C22544A-7EE6-4342-B048-85BDC9FD1C3A}</a:tableStyleId>
              </a:tblPr>
              <a:tblGrid>
                <a:gridCol w="2575679">
                  <a:extLst>
                    <a:ext uri="{9D8B030D-6E8A-4147-A177-3AD203B41FA5}">
                      <a16:colId xmlns:a16="http://schemas.microsoft.com/office/drawing/2014/main" val="3521622192"/>
                    </a:ext>
                  </a:extLst>
                </a:gridCol>
              </a:tblGrid>
              <a:tr h="370840">
                <a:tc>
                  <a:txBody>
                    <a:bodyPr/>
                    <a:lstStyle/>
                    <a:p>
                      <a:r>
                        <a:rPr lang="en-GB" dirty="0"/>
                        <a:t>Demographic Information</a:t>
                      </a:r>
                    </a:p>
                  </a:txBody>
                  <a:tcPr/>
                </a:tc>
                <a:extLst>
                  <a:ext uri="{0D108BD9-81ED-4DB2-BD59-A6C34878D82A}">
                    <a16:rowId xmlns:a16="http://schemas.microsoft.com/office/drawing/2014/main" val="3820139135"/>
                  </a:ext>
                </a:extLst>
              </a:tr>
              <a:tr h="370840">
                <a:tc>
                  <a:txBody>
                    <a:bodyPr/>
                    <a:lstStyle/>
                    <a:p>
                      <a:pPr marL="0" indent="0">
                        <a:buNone/>
                      </a:pPr>
                      <a:r>
                        <a:rPr lang="en-GB" sz="1050" b="1" dirty="0">
                          <a:latin typeface="Arial" panose="020B0604020202020204" pitchFamily="34" charset="0"/>
                          <a:cs typeface="Arial" panose="020B0604020202020204" pitchFamily="34" charset="0"/>
                        </a:rPr>
                        <a:t>*Demographic information:</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Name</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DOB</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Address</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NHS number</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Ethnicity</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Gender</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Religion</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Marital Status </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Sexual Orientation</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Ex-British Armed Forces</a:t>
                      </a:r>
                    </a:p>
                    <a:p>
                      <a:pPr marL="171450" indent="-171450">
                        <a:buFont typeface="Arial" panose="020B0604020202020204" pitchFamily="34" charset="0"/>
                        <a:buChar char="•"/>
                      </a:pPr>
                      <a:r>
                        <a:rPr lang="en-GB" sz="1050" dirty="0">
                          <a:latin typeface="Arial" panose="020B0604020202020204" pitchFamily="34" charset="0"/>
                          <a:cs typeface="Arial" panose="020B0604020202020204" pitchFamily="34" charset="0"/>
                        </a:rPr>
                        <a:t>Registered Disabled</a:t>
                      </a:r>
                    </a:p>
                  </a:txBody>
                  <a:tcPr/>
                </a:tc>
                <a:extLst>
                  <a:ext uri="{0D108BD9-81ED-4DB2-BD59-A6C34878D82A}">
                    <a16:rowId xmlns:a16="http://schemas.microsoft.com/office/drawing/2014/main" val="2170909456"/>
                  </a:ext>
                </a:extLst>
              </a:tr>
            </a:tbl>
          </a:graphicData>
        </a:graphic>
      </p:graphicFrame>
    </p:spTree>
    <p:extLst>
      <p:ext uri="{BB962C8B-B14F-4D97-AF65-F5344CB8AC3E}">
        <p14:creationId xmlns:p14="http://schemas.microsoft.com/office/powerpoint/2010/main" val="2823462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1027</TotalTime>
  <Words>542</Words>
  <Application>Microsoft Office PowerPoint</Application>
  <PresentationFormat>Custom</PresentationFormat>
  <Paragraphs>63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Frutiger LT Std 55 Roman</vt:lpstr>
      <vt:lpstr>Segoe UI</vt:lpstr>
      <vt:lpstr>Office Theme</vt:lpstr>
      <vt:lpstr>Humber &amp; North Yorkshire Single Point of Access</vt:lpstr>
      <vt:lpstr>Advice for Referrers</vt:lpstr>
      <vt:lpstr>Information Required to Initiate a Referral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James Collier</cp:lastModifiedBy>
  <cp:revision>20</cp:revision>
  <dcterms:created xsi:type="dcterms:W3CDTF">2021-01-12T20:37:10Z</dcterms:created>
  <dcterms:modified xsi:type="dcterms:W3CDTF">2025-10-27T12:17:18Z</dcterms:modified>
</cp:coreProperties>
</file>