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9"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95" userDrawn="1">
          <p15:clr>
            <a:srgbClr val="A4A3A4"/>
          </p15:clr>
        </p15:guide>
        <p15:guide id="2" pos="411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9B4"/>
    <a:srgbClr val="3C83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446"/>
    <p:restoredTop sz="96308"/>
  </p:normalViewPr>
  <p:slideViewPr>
    <p:cSldViewPr snapToGrid="0" showGuides="1">
      <p:cViewPr varScale="1">
        <p:scale>
          <a:sx n="153" d="100"/>
          <a:sy n="153" d="100"/>
        </p:scale>
        <p:origin x="336" y="138"/>
      </p:cViewPr>
      <p:guideLst>
        <p:guide orient="horz" pos="595"/>
        <p:guide pos="411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LLIER, James (HUMBER TEACHING NHS FOUNDATION TRUST)" userId="3fae4de1-f74f-4ba2-86f3-3da605ed547c" providerId="ADAL" clId="{C186BE07-A62E-431D-AF6C-D6238B6B4830}"/>
    <pc:docChg chg="modSld">
      <pc:chgData name="COLLIER, James (HUMBER TEACHING NHS FOUNDATION TRUST)" userId="3fae4de1-f74f-4ba2-86f3-3da605ed547c" providerId="ADAL" clId="{C186BE07-A62E-431D-AF6C-D6238B6B4830}" dt="2026-07-31T07:41:09.717" v="4" actId="962"/>
      <pc:docMkLst>
        <pc:docMk/>
      </pc:docMkLst>
      <pc:sldChg chg="modSp mod">
        <pc:chgData name="COLLIER, James (HUMBER TEACHING NHS FOUNDATION TRUST)" userId="3fae4de1-f74f-4ba2-86f3-3da605ed547c" providerId="ADAL" clId="{C186BE07-A62E-431D-AF6C-D6238B6B4830}" dt="2026-07-31T07:41:09.717" v="4" actId="962"/>
        <pc:sldMkLst>
          <pc:docMk/>
          <pc:sldMk cId="152389498" sldId="259"/>
        </pc:sldMkLst>
        <pc:spChg chg="mod">
          <ac:chgData name="COLLIER, James (HUMBER TEACHING NHS FOUNDATION TRUST)" userId="3fae4de1-f74f-4ba2-86f3-3da605ed547c" providerId="ADAL" clId="{C186BE07-A62E-431D-AF6C-D6238B6B4830}" dt="2026-07-31T07:41:02.051" v="1" actId="962"/>
          <ac:spMkLst>
            <pc:docMk/>
            <pc:sldMk cId="152389498" sldId="259"/>
            <ac:spMk id="25" creationId="{E76C780C-C0BF-B142-566B-13F12850A0FB}"/>
          </ac:spMkLst>
        </pc:spChg>
        <pc:spChg chg="mod">
          <ac:chgData name="COLLIER, James (HUMBER TEACHING NHS FOUNDATION TRUST)" userId="3fae4de1-f74f-4ba2-86f3-3da605ed547c" providerId="ADAL" clId="{C186BE07-A62E-431D-AF6C-D6238B6B4830}" dt="2026-07-31T07:41:09.717" v="4" actId="962"/>
          <ac:spMkLst>
            <pc:docMk/>
            <pc:sldMk cId="152389498" sldId="259"/>
            <ac:spMk id="38" creationId="{092E39EF-6AD5-3A2F-F799-8DF959B39894}"/>
          </ac:spMkLst>
        </pc:spChg>
        <pc:picChg chg="mod">
          <ac:chgData name="COLLIER, James (HUMBER TEACHING NHS FOUNDATION TRUST)" userId="3fae4de1-f74f-4ba2-86f3-3da605ed547c" providerId="ADAL" clId="{C186BE07-A62E-431D-AF6C-D6238B6B4830}" dt="2026-07-31T07:41:02.794" v="2" actId="962"/>
          <ac:picMkLst>
            <pc:docMk/>
            <pc:sldMk cId="152389498" sldId="259"/>
            <ac:picMk id="32" creationId="{E3DED44C-6372-6140-9B01-3D79D4E5D1B7}"/>
          </ac:picMkLst>
        </pc:picChg>
        <pc:picChg chg="mod">
          <ac:chgData name="COLLIER, James (HUMBER TEACHING NHS FOUNDATION TRUST)" userId="3fae4de1-f74f-4ba2-86f3-3da605ed547c" providerId="ADAL" clId="{C186BE07-A62E-431D-AF6C-D6238B6B4830}" dt="2026-07-31T07:41:04.112" v="3" actId="962"/>
          <ac:picMkLst>
            <pc:docMk/>
            <pc:sldMk cId="152389498" sldId="259"/>
            <ac:picMk id="34" creationId="{CA97DA45-391E-0A56-7E97-9F97BC6682EB}"/>
          </ac:picMkLst>
        </pc:picChg>
        <pc:picChg chg="mod">
          <ac:chgData name="COLLIER, James (HUMBER TEACHING NHS FOUNDATION TRUST)" userId="3fae4de1-f74f-4ba2-86f3-3da605ed547c" providerId="ADAL" clId="{C186BE07-A62E-431D-AF6C-D6238B6B4830}" dt="2026-07-31T07:41:00.646" v="0" actId="962"/>
          <ac:picMkLst>
            <pc:docMk/>
            <pc:sldMk cId="152389498" sldId="259"/>
            <ac:picMk id="37" creationId="{736CD715-D2CA-13FA-8211-75AF229B7DB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66813C-3016-8340-ACDF-F939B439DDE6}"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D58E04-23D4-2247-8FDD-F02818E6C6B3}" type="slidenum">
              <a:rPr lang="en-US" smtClean="0"/>
              <a:t>‹#›</a:t>
            </a:fld>
            <a:endParaRPr lang="en-US"/>
          </a:p>
        </p:txBody>
      </p:sp>
    </p:spTree>
    <p:extLst>
      <p:ext uri="{BB962C8B-B14F-4D97-AF65-F5344CB8AC3E}">
        <p14:creationId xmlns:p14="http://schemas.microsoft.com/office/powerpoint/2010/main" val="1418989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D58E04-23D4-2247-8FDD-F02818E6C6B3}" type="slidenum">
              <a:rPr lang="en-US" smtClean="0"/>
              <a:t>1</a:t>
            </a:fld>
            <a:endParaRPr lang="en-US"/>
          </a:p>
        </p:txBody>
      </p:sp>
    </p:spTree>
    <p:extLst>
      <p:ext uri="{BB962C8B-B14F-4D97-AF65-F5344CB8AC3E}">
        <p14:creationId xmlns:p14="http://schemas.microsoft.com/office/powerpoint/2010/main" val="29993464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10ED45-C41C-879E-A1F9-7D5F76469E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412" y="6655"/>
            <a:ext cx="2128642" cy="1210145"/>
          </a:xfrm>
          <a:prstGeom prst="rect">
            <a:avLst/>
          </a:prstGeom>
        </p:spPr>
      </p:pic>
      <p:pic>
        <p:nvPicPr>
          <p:cNvPr id="6" name="Picture 5">
            <a:extLst>
              <a:ext uri="{FF2B5EF4-FFF2-40B4-BE49-F238E27FC236}">
                <a16:creationId xmlns:a16="http://schemas.microsoft.com/office/drawing/2014/main" id="{4103555A-B7C2-D934-7D47-A4C0DE1D1F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450400"/>
            <a:ext cx="1669011" cy="1407600"/>
          </a:xfrm>
          <a:prstGeom prst="rect">
            <a:avLst/>
          </a:prstGeom>
        </p:spPr>
      </p:pic>
    </p:spTree>
    <p:extLst>
      <p:ext uri="{BB962C8B-B14F-4D97-AF65-F5344CB8AC3E}">
        <p14:creationId xmlns:p14="http://schemas.microsoft.com/office/powerpoint/2010/main" val="18579496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24E2F89-09FB-950C-884E-5EB19E841E4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4412" y="6655"/>
            <a:ext cx="2128642" cy="1210145"/>
          </a:xfrm>
          <a:prstGeom prst="rect">
            <a:avLst/>
          </a:prstGeom>
        </p:spPr>
      </p:pic>
      <p:pic>
        <p:nvPicPr>
          <p:cNvPr id="8" name="Picture 7">
            <a:extLst>
              <a:ext uri="{FF2B5EF4-FFF2-40B4-BE49-F238E27FC236}">
                <a16:creationId xmlns:a16="http://schemas.microsoft.com/office/drawing/2014/main" id="{06133295-026D-7287-4965-32BEFC2CFD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5450400"/>
            <a:ext cx="1669011" cy="1407600"/>
          </a:xfrm>
          <a:prstGeom prst="rect">
            <a:avLst/>
          </a:prstGeom>
        </p:spPr>
      </p:pic>
    </p:spTree>
    <p:extLst>
      <p:ext uri="{BB962C8B-B14F-4D97-AF65-F5344CB8AC3E}">
        <p14:creationId xmlns:p14="http://schemas.microsoft.com/office/powerpoint/2010/main" val="1289934377"/>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Graphic 36">
            <a:extLst>
              <a:ext uri="{FF2B5EF4-FFF2-40B4-BE49-F238E27FC236}">
                <a16:creationId xmlns:a16="http://schemas.microsoft.com/office/drawing/2014/main" id="{736CD715-D2CA-13FA-8211-75AF229B7DBC}"/>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331518" y="1146024"/>
            <a:ext cx="6087684" cy="6087684"/>
          </a:xfrm>
          <a:prstGeom prst="rect">
            <a:avLst/>
          </a:prstGeom>
        </p:spPr>
      </p:pic>
      <p:sp>
        <p:nvSpPr>
          <p:cNvPr id="25" name="Rounded Rectangle 24">
            <a:extLst>
              <a:ext uri="{FF2B5EF4-FFF2-40B4-BE49-F238E27FC236}">
                <a16:creationId xmlns:a16="http://schemas.microsoft.com/office/drawing/2014/main" id="{E76C780C-C0BF-B142-566B-13F12850A0FB}"/>
              </a:ext>
              <a:ext uri="{C183D7F6-B498-43B3-948B-1728B52AA6E4}">
                <adec:decorative xmlns:adec="http://schemas.microsoft.com/office/drawing/2017/decorative" val="1"/>
              </a:ext>
            </a:extLst>
          </p:cNvPr>
          <p:cNvSpPr/>
          <p:nvPr/>
        </p:nvSpPr>
        <p:spPr>
          <a:xfrm>
            <a:off x="6320378" y="1788702"/>
            <a:ext cx="2714975" cy="4680000"/>
          </a:xfrm>
          <a:prstGeom prst="roundRect">
            <a:avLst>
              <a:gd name="adj" fmla="val 2740"/>
            </a:avLst>
          </a:prstGeom>
          <a:solidFill>
            <a:schemeClr val="bg1"/>
          </a:solidFill>
          <a:ln w="50800">
            <a:solidFill>
              <a:srgbClr val="0069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B759CF73-B1BA-C5F8-2D6C-3D023770C27E}"/>
              </a:ext>
            </a:extLst>
          </p:cNvPr>
          <p:cNvSpPr txBox="1"/>
          <p:nvPr/>
        </p:nvSpPr>
        <p:spPr>
          <a:xfrm>
            <a:off x="1066170" y="3392563"/>
            <a:ext cx="4470400" cy="615553"/>
          </a:xfrm>
          <a:prstGeom prst="rect">
            <a:avLst/>
          </a:prstGeom>
          <a:noFill/>
        </p:spPr>
        <p:txBody>
          <a:bodyPr wrap="square" rtlCol="0">
            <a:spAutoFit/>
          </a:bodyPr>
          <a:lstStyle/>
          <a:p>
            <a:pPr algn="ctr"/>
            <a:r>
              <a:rPr lang="en-GB" sz="1600" dirty="0">
                <a:latin typeface="Arial" panose="020B0604020202020204" pitchFamily="34" charset="0"/>
                <a:cs typeface="Arial" panose="020B0604020202020204" pitchFamily="34" charset="0"/>
              </a:rPr>
              <a:t>P</a:t>
            </a:r>
            <a:r>
              <a:rPr lang="en-GB" dirty="0"/>
              <a:t>atients requested better snacks</a:t>
            </a:r>
          </a:p>
          <a:p>
            <a:pPr algn="ctr"/>
            <a:endParaRPr lang="en-GB" sz="16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CC39B665-E3DB-55D4-3E1F-000518B09189}"/>
              </a:ext>
            </a:extLst>
          </p:cNvPr>
          <p:cNvSpPr txBox="1"/>
          <p:nvPr/>
        </p:nvSpPr>
        <p:spPr>
          <a:xfrm>
            <a:off x="145967" y="64151"/>
            <a:ext cx="5340433" cy="615553"/>
          </a:xfrm>
          <a:prstGeom prst="rect">
            <a:avLst/>
          </a:prstGeom>
          <a:noFill/>
        </p:spPr>
        <p:txBody>
          <a:bodyPr wrap="square" rtlCol="0">
            <a:spAutoFit/>
          </a:bodyPr>
          <a:lstStyle/>
          <a:p>
            <a:r>
              <a:rPr lang="en-GB" sz="3400" b="1" dirty="0">
                <a:solidFill>
                  <a:srgbClr val="0069B4"/>
                </a:solidFill>
                <a:latin typeface="Arial" panose="020B0604020202020204" pitchFamily="34" charset="0"/>
                <a:cs typeface="Arial" panose="020B0604020202020204" pitchFamily="34" charset="0"/>
              </a:rPr>
              <a:t>Mental Health Division</a:t>
            </a:r>
          </a:p>
        </p:txBody>
      </p:sp>
      <p:sp>
        <p:nvSpPr>
          <p:cNvPr id="28" name="TextBox 27">
            <a:extLst>
              <a:ext uri="{FF2B5EF4-FFF2-40B4-BE49-F238E27FC236}">
                <a16:creationId xmlns:a16="http://schemas.microsoft.com/office/drawing/2014/main" id="{C94B1949-764A-0C3B-6E4D-D8A5CBBB5DA8}"/>
              </a:ext>
            </a:extLst>
          </p:cNvPr>
          <p:cNvSpPr txBox="1"/>
          <p:nvPr/>
        </p:nvSpPr>
        <p:spPr>
          <a:xfrm>
            <a:off x="158014" y="1180280"/>
            <a:ext cx="4947407" cy="434414"/>
          </a:xfrm>
          <a:prstGeom prst="rect">
            <a:avLst/>
          </a:prstGeom>
          <a:noFill/>
        </p:spPr>
        <p:txBody>
          <a:bodyPr wrap="square" rtlCol="0">
            <a:spAutoFit/>
          </a:bodyPr>
          <a:lstStyle/>
          <a:p>
            <a:r>
              <a:rPr lang="en-GB" sz="2223" b="1" dirty="0">
                <a:latin typeface="Arial" panose="020B0604020202020204" pitchFamily="34" charset="0"/>
                <a:cs typeface="Arial" panose="020B0604020202020204" pitchFamily="34" charset="0"/>
              </a:rPr>
              <a:t>July 2026</a:t>
            </a:r>
          </a:p>
        </p:txBody>
      </p:sp>
      <p:sp>
        <p:nvSpPr>
          <p:cNvPr id="29" name="TextBox 28">
            <a:extLst>
              <a:ext uri="{FF2B5EF4-FFF2-40B4-BE49-F238E27FC236}">
                <a16:creationId xmlns:a16="http://schemas.microsoft.com/office/drawing/2014/main" id="{6DDB2179-BB05-8F3F-CB38-CCA981ABA5EA}"/>
              </a:ext>
            </a:extLst>
          </p:cNvPr>
          <p:cNvSpPr txBox="1"/>
          <p:nvPr/>
        </p:nvSpPr>
        <p:spPr>
          <a:xfrm>
            <a:off x="6399207" y="1863631"/>
            <a:ext cx="2636146" cy="2277547"/>
          </a:xfrm>
          <a:prstGeom prst="rect">
            <a:avLst/>
          </a:prstGeom>
          <a:noFill/>
        </p:spPr>
        <p:txBody>
          <a:bodyPr wrap="square" rtlCol="0">
            <a:spAutoFit/>
          </a:bodyPr>
          <a:lstStyle/>
          <a:p>
            <a:r>
              <a:rPr lang="en-GB" dirty="0"/>
              <a:t>We went to the acting managers on the ward if we could do this and this was allowed . now we get a variety of crips flavours. cheese biscuits drinks and fruit</a:t>
            </a:r>
          </a:p>
          <a:p>
            <a:endParaRPr lang="en-GB" sz="1600" dirty="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0817F179-A549-DFD4-B422-DF563E325ABD}"/>
              </a:ext>
            </a:extLst>
          </p:cNvPr>
          <p:cNvSpPr txBox="1"/>
          <p:nvPr/>
        </p:nvSpPr>
        <p:spPr>
          <a:xfrm>
            <a:off x="6467042" y="1318318"/>
            <a:ext cx="2503679" cy="430887"/>
          </a:xfrm>
          <a:prstGeom prst="rect">
            <a:avLst/>
          </a:prstGeom>
          <a:noFill/>
        </p:spPr>
        <p:txBody>
          <a:bodyPr wrap="square" rtlCol="0">
            <a:spAutoFit/>
          </a:bodyPr>
          <a:lstStyle/>
          <a:p>
            <a:r>
              <a:rPr lang="en-GB" sz="2200" b="1" dirty="0">
                <a:solidFill>
                  <a:srgbClr val="0069B4"/>
                </a:solidFill>
                <a:latin typeface="Arial" panose="020B0604020202020204" pitchFamily="34" charset="0"/>
                <a:cs typeface="Arial" panose="020B0604020202020204" pitchFamily="34" charset="0"/>
              </a:rPr>
              <a:t>Together We Did</a:t>
            </a:r>
          </a:p>
        </p:txBody>
      </p:sp>
      <p:pic>
        <p:nvPicPr>
          <p:cNvPr id="32" name="Graphic 31">
            <a:extLst>
              <a:ext uri="{FF2B5EF4-FFF2-40B4-BE49-F238E27FC236}">
                <a16:creationId xmlns:a16="http://schemas.microsoft.com/office/drawing/2014/main" id="{E3DED44C-6372-6140-9B01-3D79D4E5D1B7}"/>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10953" y="1302004"/>
            <a:ext cx="970094" cy="970094"/>
          </a:xfrm>
          <a:prstGeom prst="rect">
            <a:avLst/>
          </a:prstGeom>
        </p:spPr>
      </p:pic>
      <p:pic>
        <p:nvPicPr>
          <p:cNvPr id="34" name="Graphic 33">
            <a:extLst>
              <a:ext uri="{FF2B5EF4-FFF2-40B4-BE49-F238E27FC236}">
                <a16:creationId xmlns:a16="http://schemas.microsoft.com/office/drawing/2014/main" id="{CA97DA45-391E-0A56-7E97-9F97BC6682EB}"/>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45966" y="1388895"/>
            <a:ext cx="2125135" cy="2142494"/>
          </a:xfrm>
          <a:prstGeom prst="rect">
            <a:avLst/>
          </a:prstGeom>
        </p:spPr>
      </p:pic>
      <p:sp>
        <p:nvSpPr>
          <p:cNvPr id="35" name="TextBox 34">
            <a:extLst>
              <a:ext uri="{FF2B5EF4-FFF2-40B4-BE49-F238E27FC236}">
                <a16:creationId xmlns:a16="http://schemas.microsoft.com/office/drawing/2014/main" id="{37C6AF5F-6D1F-8B83-E886-037721CBED5E}"/>
              </a:ext>
            </a:extLst>
          </p:cNvPr>
          <p:cNvSpPr txBox="1"/>
          <p:nvPr/>
        </p:nvSpPr>
        <p:spPr>
          <a:xfrm>
            <a:off x="142587" y="1880389"/>
            <a:ext cx="2079801" cy="969496"/>
          </a:xfrm>
          <a:prstGeom prst="rect">
            <a:avLst/>
          </a:prstGeom>
          <a:noFill/>
        </p:spPr>
        <p:txBody>
          <a:bodyPr wrap="square" rtlCol="0">
            <a:spAutoFit/>
          </a:bodyPr>
          <a:lstStyle/>
          <a:p>
            <a:pPr algn="ctr"/>
            <a:r>
              <a:rPr lang="en-GB" sz="3200" b="1" dirty="0">
                <a:solidFill>
                  <a:srgbClr val="003087"/>
                </a:solidFill>
                <a:latin typeface="Arial" panose="020B0604020202020204" pitchFamily="34" charset="0"/>
                <a:cs typeface="Arial" panose="020B0604020202020204" pitchFamily="34" charset="0"/>
              </a:rPr>
              <a:t>You</a:t>
            </a:r>
          </a:p>
          <a:p>
            <a:pPr algn="ctr">
              <a:lnSpc>
                <a:spcPts val="3000"/>
              </a:lnSpc>
            </a:pPr>
            <a:r>
              <a:rPr lang="en-GB" sz="3200" b="1" dirty="0">
                <a:solidFill>
                  <a:srgbClr val="003087"/>
                </a:solidFill>
                <a:latin typeface="Arial" panose="020B0604020202020204" pitchFamily="34" charset="0"/>
                <a:cs typeface="Arial" panose="020B0604020202020204" pitchFamily="34" charset="0"/>
              </a:rPr>
              <a:t>Said</a:t>
            </a:r>
          </a:p>
        </p:txBody>
      </p:sp>
      <p:sp>
        <p:nvSpPr>
          <p:cNvPr id="38" name="Rounded Rectangle 37">
            <a:extLst>
              <a:ext uri="{FF2B5EF4-FFF2-40B4-BE49-F238E27FC236}">
                <a16:creationId xmlns:a16="http://schemas.microsoft.com/office/drawing/2014/main" id="{092E39EF-6AD5-3A2F-F799-8DF959B39894}"/>
              </a:ext>
              <a:ext uri="{C183D7F6-B498-43B3-948B-1728B52AA6E4}">
                <adec:decorative xmlns:adec="http://schemas.microsoft.com/office/drawing/2017/decorative" val="1"/>
              </a:ext>
            </a:extLst>
          </p:cNvPr>
          <p:cNvSpPr/>
          <p:nvPr/>
        </p:nvSpPr>
        <p:spPr>
          <a:xfrm>
            <a:off x="9178656" y="1788702"/>
            <a:ext cx="2714975" cy="4680000"/>
          </a:xfrm>
          <a:prstGeom prst="roundRect">
            <a:avLst>
              <a:gd name="adj" fmla="val 2740"/>
            </a:avLst>
          </a:prstGeom>
          <a:solidFill>
            <a:srgbClr val="0069B4"/>
          </a:solidFill>
          <a:ln w="38100">
            <a:solidFill>
              <a:srgbClr val="0069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5F3D4182-1A83-720A-68EF-EECAD71364F9}"/>
              </a:ext>
            </a:extLst>
          </p:cNvPr>
          <p:cNvSpPr txBox="1"/>
          <p:nvPr/>
        </p:nvSpPr>
        <p:spPr>
          <a:xfrm>
            <a:off x="9124338" y="991737"/>
            <a:ext cx="2503679" cy="769441"/>
          </a:xfrm>
          <a:prstGeom prst="rect">
            <a:avLst/>
          </a:prstGeom>
          <a:noFill/>
        </p:spPr>
        <p:txBody>
          <a:bodyPr wrap="square" rtlCol="0">
            <a:spAutoFit/>
          </a:bodyPr>
          <a:lstStyle/>
          <a:p>
            <a:r>
              <a:rPr lang="en-GB" sz="2200" b="1" dirty="0">
                <a:solidFill>
                  <a:srgbClr val="0069B4"/>
                </a:solidFill>
                <a:latin typeface="Arial" panose="020B0604020202020204" pitchFamily="34" charset="0"/>
                <a:cs typeface="Arial" panose="020B0604020202020204" pitchFamily="34" charset="0"/>
              </a:rPr>
              <a:t>What this means for you ?</a:t>
            </a:r>
          </a:p>
        </p:txBody>
      </p:sp>
      <p:sp>
        <p:nvSpPr>
          <p:cNvPr id="40" name="TextBox 39">
            <a:extLst>
              <a:ext uri="{FF2B5EF4-FFF2-40B4-BE49-F238E27FC236}">
                <a16:creationId xmlns:a16="http://schemas.microsoft.com/office/drawing/2014/main" id="{FE526F6D-9FB8-EA3F-C91A-431F3340EA70}"/>
              </a:ext>
            </a:extLst>
          </p:cNvPr>
          <p:cNvSpPr txBox="1"/>
          <p:nvPr/>
        </p:nvSpPr>
        <p:spPr>
          <a:xfrm>
            <a:off x="9224336" y="1863631"/>
            <a:ext cx="2636146" cy="3416320"/>
          </a:xfrm>
          <a:prstGeom prst="rect">
            <a:avLst/>
          </a:prstGeom>
          <a:noFill/>
        </p:spPr>
        <p:txBody>
          <a:bodyPr wrap="square" rtlCol="0">
            <a:spAutoFit/>
          </a:bodyPr>
          <a:lstStyle/>
          <a:p>
            <a:r>
              <a:rPr lang="en-GB" dirty="0">
                <a:solidFill>
                  <a:schemeClr val="bg1"/>
                </a:solidFill>
              </a:rPr>
              <a:t>Patients told us they would like more snacks to be available on the ward. We listened to their feedback and acted on it by increasing the range and availability of snacks. This demonstrates our commitment to listening to patients and making changes that improve their experience.</a:t>
            </a:r>
          </a:p>
        </p:txBody>
      </p:sp>
      <p:sp>
        <p:nvSpPr>
          <p:cNvPr id="2" name="TextBox 1">
            <a:extLst>
              <a:ext uri="{FF2B5EF4-FFF2-40B4-BE49-F238E27FC236}">
                <a16:creationId xmlns:a16="http://schemas.microsoft.com/office/drawing/2014/main" id="{3814818C-BFDE-EB84-20A2-56A32D066B2F}"/>
              </a:ext>
            </a:extLst>
          </p:cNvPr>
          <p:cNvSpPr txBox="1"/>
          <p:nvPr/>
        </p:nvSpPr>
        <p:spPr>
          <a:xfrm>
            <a:off x="147882" y="625859"/>
            <a:ext cx="4947407" cy="553998"/>
          </a:xfrm>
          <a:prstGeom prst="rect">
            <a:avLst/>
          </a:prstGeom>
          <a:noFill/>
        </p:spPr>
        <p:txBody>
          <a:bodyPr wrap="square" rtlCol="0">
            <a:spAutoFit/>
          </a:bodyPr>
          <a:lstStyle/>
          <a:p>
            <a:r>
              <a:rPr lang="en-GB" sz="3000" b="1" dirty="0">
                <a:solidFill>
                  <a:srgbClr val="0069B4"/>
                </a:solidFill>
                <a:latin typeface="Arial" panose="020B0604020202020204" pitchFamily="34" charset="0"/>
                <a:cs typeface="Arial" panose="020B0604020202020204" pitchFamily="34" charset="0"/>
              </a:rPr>
              <a:t>Mill View Lodge</a:t>
            </a:r>
          </a:p>
        </p:txBody>
      </p:sp>
    </p:spTree>
    <p:extLst>
      <p:ext uri="{BB962C8B-B14F-4D97-AF65-F5344CB8AC3E}">
        <p14:creationId xmlns:p14="http://schemas.microsoft.com/office/powerpoint/2010/main" val="1523894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289</TotalTime>
  <Words>106</Words>
  <Application>Microsoft Office PowerPoint</Application>
  <PresentationFormat>Widescreen</PresentationFormat>
  <Paragraphs>11</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Aptos</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Platt</dc:creator>
  <cp:lastModifiedBy>James Collier</cp:lastModifiedBy>
  <cp:revision>10</cp:revision>
  <dcterms:created xsi:type="dcterms:W3CDTF">2022-10-12T10:38:06Z</dcterms:created>
  <dcterms:modified xsi:type="dcterms:W3CDTF">2026-07-31T07:41:10Z</dcterms:modified>
</cp:coreProperties>
</file>