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445563"/>
    <a:srgbClr val="0030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65" autoAdjust="0"/>
  </p:normalViewPr>
  <p:slideViewPr>
    <p:cSldViewPr>
      <p:cViewPr varScale="1">
        <p:scale>
          <a:sx n="66" d="100"/>
          <a:sy n="66" d="100"/>
        </p:scale>
        <p:origin x="1344" y="4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E77BA6D-271D-426E-BD2D-546635CDB4DA}" type="datetimeFigureOut">
              <a:rPr lang="en-GB" smtClean="0"/>
              <a:t>26/01/2023</a:t>
            </a:fld>
            <a:endParaRPr lang="en-GB" dirty="0"/>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82C415C-C686-4B53-9FCF-7247580D1AD5}" type="slidenum">
              <a:rPr lang="en-GB" smtClean="0"/>
              <a:t>‹#›</a:t>
            </a:fld>
            <a:endParaRPr lang="en-GB" dirty="0"/>
          </a:p>
        </p:txBody>
      </p:sp>
    </p:spTree>
    <p:extLst>
      <p:ext uri="{BB962C8B-B14F-4D97-AF65-F5344CB8AC3E}">
        <p14:creationId xmlns:p14="http://schemas.microsoft.com/office/powerpoint/2010/main" val="408446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GUIDE:</a:t>
            </a:r>
          </a:p>
          <a:p>
            <a:r>
              <a:rPr lang="en-GB" dirty="0"/>
              <a:t>Before saving as a PDF file for printing purposes, make sure to</a:t>
            </a:r>
            <a:r>
              <a:rPr lang="en-GB" baseline="0" dirty="0"/>
              <a:t> DELETE the two blue separating ‘fold’ lines. </a:t>
            </a:r>
            <a:endParaRPr lang="en-GB" dirty="0"/>
          </a:p>
        </p:txBody>
      </p:sp>
      <p:sp>
        <p:nvSpPr>
          <p:cNvPr id="4" name="Slide Number Placeholder 3"/>
          <p:cNvSpPr>
            <a:spLocks noGrp="1"/>
          </p:cNvSpPr>
          <p:nvPr>
            <p:ph type="sldNum" sz="quarter" idx="10"/>
          </p:nvPr>
        </p:nvSpPr>
        <p:spPr/>
        <p:txBody>
          <a:bodyPr/>
          <a:lstStyle/>
          <a:p>
            <a:fld id="{982C415C-C686-4B53-9FCF-7247580D1AD5}" type="slidenum">
              <a:rPr lang="en-GB" smtClean="0"/>
              <a:t>1</a:t>
            </a:fld>
            <a:endParaRPr lang="en-GB" dirty="0"/>
          </a:p>
        </p:txBody>
      </p:sp>
    </p:spTree>
    <p:extLst>
      <p:ext uri="{BB962C8B-B14F-4D97-AF65-F5344CB8AC3E}">
        <p14:creationId xmlns:p14="http://schemas.microsoft.com/office/powerpoint/2010/main" val="534493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GUIDE:</a:t>
            </a:r>
          </a:p>
          <a:p>
            <a:r>
              <a:rPr lang="en-GB" dirty="0"/>
              <a:t>Before saving as a PDF file for printing purposes, make sure to</a:t>
            </a:r>
            <a:r>
              <a:rPr lang="en-GB" baseline="0" dirty="0"/>
              <a:t> DELETE the two blue separating ‘fold’ lines. </a:t>
            </a:r>
            <a:endParaRPr lang="en-GB" dirty="0"/>
          </a:p>
        </p:txBody>
      </p:sp>
      <p:sp>
        <p:nvSpPr>
          <p:cNvPr id="4" name="Slide Number Placeholder 3"/>
          <p:cNvSpPr>
            <a:spLocks noGrp="1"/>
          </p:cNvSpPr>
          <p:nvPr>
            <p:ph type="sldNum" sz="quarter" idx="10"/>
          </p:nvPr>
        </p:nvSpPr>
        <p:spPr/>
        <p:txBody>
          <a:bodyPr/>
          <a:lstStyle/>
          <a:p>
            <a:fld id="{982C415C-C686-4B53-9FCF-7247580D1AD5}" type="slidenum">
              <a:rPr lang="en-GB" smtClean="0"/>
              <a:t>2</a:t>
            </a:fld>
            <a:endParaRPr lang="en-GB" dirty="0"/>
          </a:p>
        </p:txBody>
      </p:sp>
    </p:spTree>
    <p:extLst>
      <p:ext uri="{BB962C8B-B14F-4D97-AF65-F5344CB8AC3E}">
        <p14:creationId xmlns:p14="http://schemas.microsoft.com/office/powerpoint/2010/main" val="534493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F2599B3-E7E2-4546-AE63-BB4A90042F1C}" type="datetimeFigureOut">
              <a:rPr lang="en-GB" smtClean="0"/>
              <a:t>26/01/2023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2C11DEB-4BBA-49EB-8EED-83E8E21725FF}" type="slidenum">
              <a:rPr lang="en-GB" smtClean="0"/>
              <a:t>‹#›</a:t>
            </a:fld>
            <a:endParaRPr lang="en-GB" dirty="0"/>
          </a:p>
        </p:txBody>
      </p:sp>
    </p:spTree>
    <p:extLst>
      <p:ext uri="{BB962C8B-B14F-4D97-AF65-F5344CB8AC3E}">
        <p14:creationId xmlns:p14="http://schemas.microsoft.com/office/powerpoint/2010/main" val="216493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2599B3-E7E2-4546-AE63-BB4A90042F1C}" type="datetimeFigureOut">
              <a:rPr lang="en-GB" smtClean="0"/>
              <a:t>26/01/2023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2C11DEB-4BBA-49EB-8EED-83E8E21725FF}" type="slidenum">
              <a:rPr lang="en-GB" smtClean="0"/>
              <a:t>‹#›</a:t>
            </a:fld>
            <a:endParaRPr lang="en-GB" dirty="0"/>
          </a:p>
        </p:txBody>
      </p:sp>
    </p:spTree>
    <p:extLst>
      <p:ext uri="{BB962C8B-B14F-4D97-AF65-F5344CB8AC3E}">
        <p14:creationId xmlns:p14="http://schemas.microsoft.com/office/powerpoint/2010/main" val="1557300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2599B3-E7E2-4546-AE63-BB4A90042F1C}" type="datetimeFigureOut">
              <a:rPr lang="en-GB" smtClean="0"/>
              <a:t>26/01/2023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2C11DEB-4BBA-49EB-8EED-83E8E21725FF}" type="slidenum">
              <a:rPr lang="en-GB" smtClean="0"/>
              <a:t>‹#›</a:t>
            </a:fld>
            <a:endParaRPr lang="en-GB" dirty="0"/>
          </a:p>
        </p:txBody>
      </p:sp>
    </p:spTree>
    <p:extLst>
      <p:ext uri="{BB962C8B-B14F-4D97-AF65-F5344CB8AC3E}">
        <p14:creationId xmlns:p14="http://schemas.microsoft.com/office/powerpoint/2010/main" val="3015520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2599B3-E7E2-4546-AE63-BB4A90042F1C}" type="datetimeFigureOut">
              <a:rPr lang="en-GB" smtClean="0"/>
              <a:t>26/01/2023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2C11DEB-4BBA-49EB-8EED-83E8E21725FF}" type="slidenum">
              <a:rPr lang="en-GB" smtClean="0"/>
              <a:t>‹#›</a:t>
            </a:fld>
            <a:endParaRPr lang="en-GB" dirty="0"/>
          </a:p>
        </p:txBody>
      </p:sp>
    </p:spTree>
    <p:extLst>
      <p:ext uri="{BB962C8B-B14F-4D97-AF65-F5344CB8AC3E}">
        <p14:creationId xmlns:p14="http://schemas.microsoft.com/office/powerpoint/2010/main" val="2686888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2599B3-E7E2-4546-AE63-BB4A90042F1C}" type="datetimeFigureOut">
              <a:rPr lang="en-GB" smtClean="0"/>
              <a:t>26/01/2023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2C11DEB-4BBA-49EB-8EED-83E8E21725FF}" type="slidenum">
              <a:rPr lang="en-GB" smtClean="0"/>
              <a:t>‹#›</a:t>
            </a:fld>
            <a:endParaRPr lang="en-GB" dirty="0"/>
          </a:p>
        </p:txBody>
      </p:sp>
    </p:spTree>
    <p:extLst>
      <p:ext uri="{BB962C8B-B14F-4D97-AF65-F5344CB8AC3E}">
        <p14:creationId xmlns:p14="http://schemas.microsoft.com/office/powerpoint/2010/main" val="2575951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F2599B3-E7E2-4546-AE63-BB4A90042F1C}" type="datetimeFigureOut">
              <a:rPr lang="en-GB" smtClean="0"/>
              <a:t>26/01/2023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2C11DEB-4BBA-49EB-8EED-83E8E21725FF}" type="slidenum">
              <a:rPr lang="en-GB" smtClean="0"/>
              <a:t>‹#›</a:t>
            </a:fld>
            <a:endParaRPr lang="en-GB" dirty="0"/>
          </a:p>
        </p:txBody>
      </p:sp>
    </p:spTree>
    <p:extLst>
      <p:ext uri="{BB962C8B-B14F-4D97-AF65-F5344CB8AC3E}">
        <p14:creationId xmlns:p14="http://schemas.microsoft.com/office/powerpoint/2010/main" val="1222462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F2599B3-E7E2-4546-AE63-BB4A90042F1C}" type="datetimeFigureOut">
              <a:rPr lang="en-GB" smtClean="0"/>
              <a:t>26/01/2023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2C11DEB-4BBA-49EB-8EED-83E8E21725FF}" type="slidenum">
              <a:rPr lang="en-GB" smtClean="0"/>
              <a:t>‹#›</a:t>
            </a:fld>
            <a:endParaRPr lang="en-GB" dirty="0"/>
          </a:p>
        </p:txBody>
      </p:sp>
    </p:spTree>
    <p:extLst>
      <p:ext uri="{BB962C8B-B14F-4D97-AF65-F5344CB8AC3E}">
        <p14:creationId xmlns:p14="http://schemas.microsoft.com/office/powerpoint/2010/main" val="1879130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F2599B3-E7E2-4546-AE63-BB4A90042F1C}" type="datetimeFigureOut">
              <a:rPr lang="en-GB" smtClean="0"/>
              <a:t>26/01/2023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2C11DEB-4BBA-49EB-8EED-83E8E21725FF}" type="slidenum">
              <a:rPr lang="en-GB" smtClean="0"/>
              <a:t>‹#›</a:t>
            </a:fld>
            <a:endParaRPr lang="en-GB" dirty="0"/>
          </a:p>
        </p:txBody>
      </p:sp>
    </p:spTree>
    <p:extLst>
      <p:ext uri="{BB962C8B-B14F-4D97-AF65-F5344CB8AC3E}">
        <p14:creationId xmlns:p14="http://schemas.microsoft.com/office/powerpoint/2010/main" val="3339151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2599B3-E7E2-4546-AE63-BB4A90042F1C}" type="datetimeFigureOut">
              <a:rPr lang="en-GB" smtClean="0"/>
              <a:t>26/01/2023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2C11DEB-4BBA-49EB-8EED-83E8E21725FF}" type="slidenum">
              <a:rPr lang="en-GB" smtClean="0"/>
              <a:t>‹#›</a:t>
            </a:fld>
            <a:endParaRPr lang="en-GB" dirty="0"/>
          </a:p>
        </p:txBody>
      </p:sp>
    </p:spTree>
    <p:extLst>
      <p:ext uri="{BB962C8B-B14F-4D97-AF65-F5344CB8AC3E}">
        <p14:creationId xmlns:p14="http://schemas.microsoft.com/office/powerpoint/2010/main" val="3101863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2599B3-E7E2-4546-AE63-BB4A90042F1C}" type="datetimeFigureOut">
              <a:rPr lang="en-GB" smtClean="0"/>
              <a:t>26/01/2023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2C11DEB-4BBA-49EB-8EED-83E8E21725FF}" type="slidenum">
              <a:rPr lang="en-GB" smtClean="0"/>
              <a:t>‹#›</a:t>
            </a:fld>
            <a:endParaRPr lang="en-GB" dirty="0"/>
          </a:p>
        </p:txBody>
      </p:sp>
    </p:spTree>
    <p:extLst>
      <p:ext uri="{BB962C8B-B14F-4D97-AF65-F5344CB8AC3E}">
        <p14:creationId xmlns:p14="http://schemas.microsoft.com/office/powerpoint/2010/main" val="3906831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2599B3-E7E2-4546-AE63-BB4A90042F1C}" type="datetimeFigureOut">
              <a:rPr lang="en-GB" smtClean="0"/>
              <a:t>26/01/2023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2C11DEB-4BBA-49EB-8EED-83E8E21725FF}" type="slidenum">
              <a:rPr lang="en-GB" smtClean="0"/>
              <a:t>‹#›</a:t>
            </a:fld>
            <a:endParaRPr lang="en-GB" dirty="0"/>
          </a:p>
        </p:txBody>
      </p:sp>
    </p:spTree>
    <p:extLst>
      <p:ext uri="{BB962C8B-B14F-4D97-AF65-F5344CB8AC3E}">
        <p14:creationId xmlns:p14="http://schemas.microsoft.com/office/powerpoint/2010/main" val="2731825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599B3-E7E2-4546-AE63-BB4A90042F1C}" type="datetimeFigureOut">
              <a:rPr lang="en-GB" smtClean="0"/>
              <a:t>26/01/2023</a:t>
            </a:fld>
            <a:endParaRPr lang="en-GB"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C11DEB-4BBA-49EB-8EED-83E8E21725FF}" type="slidenum">
              <a:rPr lang="en-GB" smtClean="0"/>
              <a:t>‹#›</a:t>
            </a:fld>
            <a:endParaRPr lang="en-GB" dirty="0"/>
          </a:p>
        </p:txBody>
      </p:sp>
    </p:spTree>
    <p:extLst>
      <p:ext uri="{BB962C8B-B14F-4D97-AF65-F5344CB8AC3E}">
        <p14:creationId xmlns:p14="http://schemas.microsoft.com/office/powerpoint/2010/main" val="829184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hyperlink" Target="mailto:hnf-tr.communications@nhs.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lowchart: Delay 5"/>
          <p:cNvSpPr/>
          <p:nvPr/>
        </p:nvSpPr>
        <p:spPr>
          <a:xfrm>
            <a:off x="6102028" y="287529"/>
            <a:ext cx="3427660" cy="4731851"/>
          </a:xfrm>
          <a:custGeom>
            <a:avLst/>
            <a:gdLst>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334"/>
              <a:gd name="connsiteY0" fmla="*/ 0 h 7689304"/>
              <a:gd name="connsiteX1" fmla="*/ 2722612 w 5445334"/>
              <a:gd name="connsiteY1" fmla="*/ 0 h 7689304"/>
              <a:gd name="connsiteX2" fmla="*/ 5445224 w 5445334"/>
              <a:gd name="connsiteY2" fmla="*/ 3844652 h 7689304"/>
              <a:gd name="connsiteX3" fmla="*/ 2641929 w 5445334"/>
              <a:gd name="connsiteY3" fmla="*/ 7541386 h 7689304"/>
              <a:gd name="connsiteX4" fmla="*/ 0 w 5445334"/>
              <a:gd name="connsiteY4" fmla="*/ 7689304 h 7689304"/>
              <a:gd name="connsiteX5" fmla="*/ 0 w 5445334"/>
              <a:gd name="connsiteY5" fmla="*/ 0 h 7689304"/>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45248"/>
              <a:gd name="connsiteY0" fmla="*/ 0 h 7716198"/>
              <a:gd name="connsiteX1" fmla="*/ 2722612 w 5445248"/>
              <a:gd name="connsiteY1" fmla="*/ 0 h 7716198"/>
              <a:gd name="connsiteX2" fmla="*/ 5445224 w 5445248"/>
              <a:gd name="connsiteY2" fmla="*/ 3844652 h 7716198"/>
              <a:gd name="connsiteX3" fmla="*/ 1942682 w 5445248"/>
              <a:gd name="connsiteY3" fmla="*/ 7716198 h 7716198"/>
              <a:gd name="connsiteX4" fmla="*/ 0 w 5445248"/>
              <a:gd name="connsiteY4" fmla="*/ 7689304 h 7716198"/>
              <a:gd name="connsiteX5" fmla="*/ 0 w 5445248"/>
              <a:gd name="connsiteY5" fmla="*/ 0 h 7716198"/>
              <a:gd name="connsiteX0" fmla="*/ 0 w 5466118"/>
              <a:gd name="connsiteY0" fmla="*/ 0 h 7716198"/>
              <a:gd name="connsiteX1" fmla="*/ 2722612 w 5466118"/>
              <a:gd name="connsiteY1" fmla="*/ 0 h 7716198"/>
              <a:gd name="connsiteX2" fmla="*/ 5445224 w 5466118"/>
              <a:gd name="connsiteY2" fmla="*/ 3844652 h 7716198"/>
              <a:gd name="connsiteX3" fmla="*/ 1942682 w 5466118"/>
              <a:gd name="connsiteY3" fmla="*/ 7716198 h 7716198"/>
              <a:gd name="connsiteX4" fmla="*/ 0 w 5466118"/>
              <a:gd name="connsiteY4" fmla="*/ 7689304 h 7716198"/>
              <a:gd name="connsiteX5" fmla="*/ 0 w 5466118"/>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21054"/>
              <a:gd name="connsiteX1" fmla="*/ 2722612 w 5451561"/>
              <a:gd name="connsiteY1" fmla="*/ 0 h 7721054"/>
              <a:gd name="connsiteX2" fmla="*/ 5445224 w 5451561"/>
              <a:gd name="connsiteY2" fmla="*/ 3844652 h 7721054"/>
              <a:gd name="connsiteX3" fmla="*/ 1942682 w 5451561"/>
              <a:gd name="connsiteY3" fmla="*/ 7716198 h 7721054"/>
              <a:gd name="connsiteX4" fmla="*/ 12700 w 5451561"/>
              <a:gd name="connsiteY4" fmla="*/ 7721054 h 7721054"/>
              <a:gd name="connsiteX5" fmla="*/ 0 w 5451561"/>
              <a:gd name="connsiteY5" fmla="*/ 0 h 772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1561" h="7721054">
                <a:moveTo>
                  <a:pt x="0" y="0"/>
                </a:moveTo>
                <a:lnTo>
                  <a:pt x="2722612" y="0"/>
                </a:lnTo>
                <a:cubicBezTo>
                  <a:pt x="4239716" y="389965"/>
                  <a:pt x="5554294" y="2065186"/>
                  <a:pt x="5445224" y="3844652"/>
                </a:cubicBezTo>
                <a:cubicBezTo>
                  <a:pt x="5336154" y="5624118"/>
                  <a:pt x="4393983" y="7262732"/>
                  <a:pt x="1942682" y="7716198"/>
                </a:cubicBezTo>
                <a:lnTo>
                  <a:pt x="12700" y="7721054"/>
                </a:lnTo>
                <a:cubicBezTo>
                  <a:pt x="8467" y="5147369"/>
                  <a:pt x="4233" y="2573685"/>
                  <a:pt x="0" y="0"/>
                </a:cubicBezTo>
                <a:close/>
              </a:path>
            </a:pathLst>
          </a:custGeom>
          <a:blipFill dpi="0" rotWithShape="1">
            <a:blip r:embed="rId3"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Flowchart: Delay 5"/>
          <p:cNvSpPr/>
          <p:nvPr/>
        </p:nvSpPr>
        <p:spPr>
          <a:xfrm>
            <a:off x="5673080" y="1561876"/>
            <a:ext cx="2016224" cy="2011140"/>
          </a:xfrm>
          <a:custGeom>
            <a:avLst/>
            <a:gdLst>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334"/>
              <a:gd name="connsiteY0" fmla="*/ 0 h 7689304"/>
              <a:gd name="connsiteX1" fmla="*/ 2722612 w 5445334"/>
              <a:gd name="connsiteY1" fmla="*/ 0 h 7689304"/>
              <a:gd name="connsiteX2" fmla="*/ 5445224 w 5445334"/>
              <a:gd name="connsiteY2" fmla="*/ 3844652 h 7689304"/>
              <a:gd name="connsiteX3" fmla="*/ 2641929 w 5445334"/>
              <a:gd name="connsiteY3" fmla="*/ 7541386 h 7689304"/>
              <a:gd name="connsiteX4" fmla="*/ 0 w 5445334"/>
              <a:gd name="connsiteY4" fmla="*/ 7689304 h 7689304"/>
              <a:gd name="connsiteX5" fmla="*/ 0 w 5445334"/>
              <a:gd name="connsiteY5" fmla="*/ 0 h 7689304"/>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45248"/>
              <a:gd name="connsiteY0" fmla="*/ 0 h 7716198"/>
              <a:gd name="connsiteX1" fmla="*/ 2722612 w 5445248"/>
              <a:gd name="connsiteY1" fmla="*/ 0 h 7716198"/>
              <a:gd name="connsiteX2" fmla="*/ 5445224 w 5445248"/>
              <a:gd name="connsiteY2" fmla="*/ 3844652 h 7716198"/>
              <a:gd name="connsiteX3" fmla="*/ 1942682 w 5445248"/>
              <a:gd name="connsiteY3" fmla="*/ 7716198 h 7716198"/>
              <a:gd name="connsiteX4" fmla="*/ 0 w 5445248"/>
              <a:gd name="connsiteY4" fmla="*/ 7689304 h 7716198"/>
              <a:gd name="connsiteX5" fmla="*/ 0 w 5445248"/>
              <a:gd name="connsiteY5" fmla="*/ 0 h 7716198"/>
              <a:gd name="connsiteX0" fmla="*/ 0 w 5466118"/>
              <a:gd name="connsiteY0" fmla="*/ 0 h 7716198"/>
              <a:gd name="connsiteX1" fmla="*/ 2722612 w 5466118"/>
              <a:gd name="connsiteY1" fmla="*/ 0 h 7716198"/>
              <a:gd name="connsiteX2" fmla="*/ 5445224 w 5466118"/>
              <a:gd name="connsiteY2" fmla="*/ 3844652 h 7716198"/>
              <a:gd name="connsiteX3" fmla="*/ 1942682 w 5466118"/>
              <a:gd name="connsiteY3" fmla="*/ 7716198 h 7716198"/>
              <a:gd name="connsiteX4" fmla="*/ 0 w 5466118"/>
              <a:gd name="connsiteY4" fmla="*/ 7689304 h 7716198"/>
              <a:gd name="connsiteX5" fmla="*/ 0 w 5466118"/>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21054"/>
              <a:gd name="connsiteX1" fmla="*/ 2722612 w 5451561"/>
              <a:gd name="connsiteY1" fmla="*/ 0 h 7721054"/>
              <a:gd name="connsiteX2" fmla="*/ 5445224 w 5451561"/>
              <a:gd name="connsiteY2" fmla="*/ 3844652 h 7721054"/>
              <a:gd name="connsiteX3" fmla="*/ 1942682 w 5451561"/>
              <a:gd name="connsiteY3" fmla="*/ 7716198 h 7721054"/>
              <a:gd name="connsiteX4" fmla="*/ 12700 w 5451561"/>
              <a:gd name="connsiteY4" fmla="*/ 7721054 h 7721054"/>
              <a:gd name="connsiteX5" fmla="*/ 0 w 5451561"/>
              <a:gd name="connsiteY5" fmla="*/ 0 h 7721054"/>
              <a:gd name="connsiteX0" fmla="*/ 0 w 5451437"/>
              <a:gd name="connsiteY0" fmla="*/ 197 h 7721251"/>
              <a:gd name="connsiteX1" fmla="*/ 2722612 w 5451437"/>
              <a:gd name="connsiteY1" fmla="*/ 197 h 7721251"/>
              <a:gd name="connsiteX2" fmla="*/ 5445224 w 5451437"/>
              <a:gd name="connsiteY2" fmla="*/ 3844849 h 7721251"/>
              <a:gd name="connsiteX3" fmla="*/ 1942682 w 5451437"/>
              <a:gd name="connsiteY3" fmla="*/ 7716395 h 7721251"/>
              <a:gd name="connsiteX4" fmla="*/ 12700 w 5451437"/>
              <a:gd name="connsiteY4" fmla="*/ 7721251 h 7721251"/>
              <a:gd name="connsiteX5" fmla="*/ 0 w 5451437"/>
              <a:gd name="connsiteY5" fmla="*/ 197 h 7721251"/>
              <a:gd name="connsiteX0" fmla="*/ 0 w 5451435"/>
              <a:gd name="connsiteY0" fmla="*/ 197 h 7721251"/>
              <a:gd name="connsiteX1" fmla="*/ 2722612 w 5451435"/>
              <a:gd name="connsiteY1" fmla="*/ 197 h 7721251"/>
              <a:gd name="connsiteX2" fmla="*/ 5445224 w 5451435"/>
              <a:gd name="connsiteY2" fmla="*/ 3844849 h 7721251"/>
              <a:gd name="connsiteX3" fmla="*/ 1942682 w 5451435"/>
              <a:gd name="connsiteY3" fmla="*/ 7716395 h 7721251"/>
              <a:gd name="connsiteX4" fmla="*/ 12700 w 5451435"/>
              <a:gd name="connsiteY4" fmla="*/ 7721251 h 7721251"/>
              <a:gd name="connsiteX5" fmla="*/ 0 w 5451435"/>
              <a:gd name="connsiteY5" fmla="*/ 197 h 7721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1435" h="7721251">
                <a:moveTo>
                  <a:pt x="0" y="197"/>
                </a:moveTo>
                <a:lnTo>
                  <a:pt x="2722612" y="197"/>
                </a:lnTo>
                <a:cubicBezTo>
                  <a:pt x="4210592" y="-23385"/>
                  <a:pt x="5554294" y="2065383"/>
                  <a:pt x="5445224" y="3844849"/>
                </a:cubicBezTo>
                <a:cubicBezTo>
                  <a:pt x="5336154" y="5624315"/>
                  <a:pt x="4685218" y="7785306"/>
                  <a:pt x="1942682" y="7716395"/>
                </a:cubicBezTo>
                <a:lnTo>
                  <a:pt x="12700" y="7721251"/>
                </a:lnTo>
                <a:cubicBezTo>
                  <a:pt x="8467" y="5147566"/>
                  <a:pt x="4233" y="2573882"/>
                  <a:pt x="0" y="1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Arc 10"/>
          <p:cNvSpPr/>
          <p:nvPr/>
        </p:nvSpPr>
        <p:spPr>
          <a:xfrm rot="16200000">
            <a:off x="5813978" y="3395084"/>
            <a:ext cx="988950" cy="1152126"/>
          </a:xfrm>
          <a:prstGeom prst="arc">
            <a:avLst>
              <a:gd name="adj1" fmla="val 16200000"/>
              <a:gd name="adj2" fmla="val 21560646"/>
            </a:avLst>
          </a:prstGeom>
          <a:noFill/>
          <a:ln w="1841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2" name="Arc 11"/>
          <p:cNvSpPr/>
          <p:nvPr/>
        </p:nvSpPr>
        <p:spPr>
          <a:xfrm rot="10800000">
            <a:off x="5731817" y="4130078"/>
            <a:ext cx="899591" cy="1099121"/>
          </a:xfrm>
          <a:prstGeom prst="arc">
            <a:avLst>
              <a:gd name="adj1" fmla="val 16200000"/>
              <a:gd name="adj2" fmla="val 21560646"/>
            </a:avLst>
          </a:prstGeom>
          <a:noFill/>
          <a:ln w="1841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3" name="Arc 12"/>
          <p:cNvSpPr/>
          <p:nvPr/>
        </p:nvSpPr>
        <p:spPr>
          <a:xfrm rot="10800000">
            <a:off x="5723084" y="554062"/>
            <a:ext cx="899591" cy="1099121"/>
          </a:xfrm>
          <a:prstGeom prst="arc">
            <a:avLst>
              <a:gd name="adj1" fmla="val 16200000"/>
              <a:gd name="adj2" fmla="val 21560646"/>
            </a:avLst>
          </a:prstGeom>
          <a:noFill/>
          <a:ln w="1841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4" name="Arc 13"/>
          <p:cNvSpPr/>
          <p:nvPr/>
        </p:nvSpPr>
        <p:spPr>
          <a:xfrm rot="16200000">
            <a:off x="5809216" y="94401"/>
            <a:ext cx="988950" cy="1152126"/>
          </a:xfrm>
          <a:prstGeom prst="arc">
            <a:avLst>
              <a:gd name="adj1" fmla="val 16200000"/>
              <a:gd name="adj2" fmla="val 21560646"/>
            </a:avLst>
          </a:prstGeom>
          <a:noFill/>
          <a:ln w="1841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09384" y="1"/>
            <a:ext cx="1480928" cy="841916"/>
          </a:xfrm>
          <a:prstGeom prst="rect">
            <a:avLst/>
          </a:prstGeom>
        </p:spPr>
      </p:pic>
      <p:sp>
        <p:nvSpPr>
          <p:cNvPr id="16" name="Rounded Rectangle 15"/>
          <p:cNvSpPr/>
          <p:nvPr/>
        </p:nvSpPr>
        <p:spPr>
          <a:xfrm>
            <a:off x="6947536" y="2653454"/>
            <a:ext cx="2762585" cy="3131256"/>
          </a:xfrm>
          <a:prstGeom prst="roundRect">
            <a:avLst>
              <a:gd name="adj" fmla="val 12239"/>
            </a:avLst>
          </a:prstGeom>
          <a:solidFill>
            <a:srgbClr val="003087">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18709" y="5772900"/>
            <a:ext cx="1286619" cy="1085100"/>
          </a:xfrm>
          <a:prstGeom prst="rect">
            <a:avLst/>
          </a:prstGeom>
        </p:spPr>
      </p:pic>
      <p:sp>
        <p:nvSpPr>
          <p:cNvPr id="18" name="TextBox 17"/>
          <p:cNvSpPr txBox="1"/>
          <p:nvPr/>
        </p:nvSpPr>
        <p:spPr>
          <a:xfrm>
            <a:off x="6689100" y="6381328"/>
            <a:ext cx="3024336" cy="369332"/>
          </a:xfrm>
          <a:prstGeom prst="rect">
            <a:avLst/>
          </a:prstGeom>
          <a:noFill/>
        </p:spPr>
        <p:txBody>
          <a:bodyPr wrap="square" rtlCol="0">
            <a:spAutoFit/>
          </a:bodyPr>
          <a:lstStyle/>
          <a:p>
            <a:pPr algn="r"/>
            <a:r>
              <a:rPr lang="en-GB" sz="900" dirty="0">
                <a:solidFill>
                  <a:srgbClr val="005EB8"/>
                </a:solidFill>
                <a:latin typeface="Frutiger LT Std 55 Roman" pitchFamily="34" charset="0"/>
              </a:rPr>
              <a:t>Publication Date: January 2023</a:t>
            </a:r>
          </a:p>
          <a:p>
            <a:pPr algn="r"/>
            <a:r>
              <a:rPr lang="en-GB" sz="900" dirty="0">
                <a:solidFill>
                  <a:srgbClr val="005EB8"/>
                </a:solidFill>
                <a:latin typeface="Frutiger LT Std 55 Roman" pitchFamily="34" charset="0"/>
              </a:rPr>
              <a:t>Review Date: January 2024</a:t>
            </a:r>
          </a:p>
        </p:txBody>
      </p:sp>
      <p:sp>
        <p:nvSpPr>
          <p:cNvPr id="19" name="TextBox 18"/>
          <p:cNvSpPr txBox="1"/>
          <p:nvPr/>
        </p:nvSpPr>
        <p:spPr>
          <a:xfrm>
            <a:off x="7064949" y="2045339"/>
            <a:ext cx="2711334" cy="3323987"/>
          </a:xfrm>
          <a:prstGeom prst="rect">
            <a:avLst/>
          </a:prstGeom>
          <a:noFill/>
        </p:spPr>
        <p:txBody>
          <a:bodyPr wrap="square" rtlCol="0">
            <a:spAutoFit/>
          </a:bodyPr>
          <a:lstStyle/>
          <a:p>
            <a:pPr>
              <a:spcBef>
                <a:spcPts val="600"/>
              </a:spcBef>
              <a:spcAft>
                <a:spcPts val="600"/>
              </a:spcAft>
            </a:pPr>
            <a:endParaRPr lang="en-GB" sz="3200" b="1" dirty="0">
              <a:solidFill>
                <a:schemeClr val="bg1"/>
              </a:solidFill>
              <a:latin typeface="Frutiger LT Std 55 Roman" pitchFamily="34" charset="0"/>
            </a:endParaRPr>
          </a:p>
          <a:p>
            <a:pPr>
              <a:spcBef>
                <a:spcPts val="600"/>
              </a:spcBef>
              <a:spcAft>
                <a:spcPts val="600"/>
              </a:spcAft>
            </a:pPr>
            <a:r>
              <a:rPr lang="en-GB" sz="3200" b="1" dirty="0">
                <a:solidFill>
                  <a:schemeClr val="bg1"/>
                </a:solidFill>
                <a:latin typeface="Frutiger LT Std 55 Roman" pitchFamily="34" charset="0"/>
              </a:rPr>
              <a:t>Community Virtual Ward Service</a:t>
            </a:r>
          </a:p>
          <a:p>
            <a:pPr>
              <a:spcBef>
                <a:spcPts val="600"/>
              </a:spcBef>
              <a:spcAft>
                <a:spcPts val="600"/>
              </a:spcAft>
            </a:pPr>
            <a:r>
              <a:rPr lang="en-GB" sz="2400" b="1" dirty="0">
                <a:solidFill>
                  <a:schemeClr val="bg1"/>
                </a:solidFill>
                <a:latin typeface="Frutiger LT Std 55 Roman" pitchFamily="34" charset="0"/>
              </a:rPr>
              <a:t>Patient Information</a:t>
            </a:r>
          </a:p>
          <a:p>
            <a:pPr algn="ctr">
              <a:spcBef>
                <a:spcPts val="600"/>
              </a:spcBef>
              <a:spcAft>
                <a:spcPts val="600"/>
              </a:spcAft>
            </a:pPr>
            <a:r>
              <a:rPr lang="en-GB" sz="1400" b="1" dirty="0">
                <a:solidFill>
                  <a:schemeClr val="bg1"/>
                </a:solidFill>
                <a:latin typeface="Frutiger LT Std 55 Roman" pitchFamily="34" charset="0"/>
              </a:rPr>
              <a:t>“ A service to support patients to get the care they need at home “</a:t>
            </a:r>
          </a:p>
        </p:txBody>
      </p:sp>
      <p:cxnSp>
        <p:nvCxnSpPr>
          <p:cNvPr id="21" name="Straight Connector 20"/>
          <p:cNvCxnSpPr/>
          <p:nvPr/>
        </p:nvCxnSpPr>
        <p:spPr>
          <a:xfrm>
            <a:off x="6593632" y="0"/>
            <a:ext cx="0" cy="6858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298262" y="0"/>
            <a:ext cx="0" cy="685800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rot="5400000">
            <a:off x="3196329" y="2919739"/>
            <a:ext cx="3357845" cy="2826827"/>
          </a:xfrm>
          <a:prstGeom prst="roundRect">
            <a:avLst>
              <a:gd name="adj" fmla="val 12239"/>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TextBox 23"/>
          <p:cNvSpPr txBox="1"/>
          <p:nvPr/>
        </p:nvSpPr>
        <p:spPr>
          <a:xfrm>
            <a:off x="3524802" y="2714238"/>
            <a:ext cx="2675398" cy="1754326"/>
          </a:xfrm>
          <a:prstGeom prst="rect">
            <a:avLst/>
          </a:prstGeom>
          <a:noFill/>
        </p:spPr>
        <p:txBody>
          <a:bodyPr wrap="square" rtlCol="0">
            <a:spAutoFit/>
          </a:bodyPr>
          <a:lstStyle/>
          <a:p>
            <a:r>
              <a:rPr lang="en-GB" sz="1200" b="1" dirty="0">
                <a:solidFill>
                  <a:schemeClr val="bg1"/>
                </a:solidFill>
                <a:latin typeface="Arial" panose="020B0604020202020204" pitchFamily="34" charset="0"/>
                <a:cs typeface="Arial" panose="020B0604020202020204" pitchFamily="34" charset="0"/>
              </a:rPr>
              <a:t>Complaints and Feedback Team </a:t>
            </a:r>
          </a:p>
          <a:p>
            <a:endParaRPr lang="en-GB" sz="1200" b="1" dirty="0">
              <a:solidFill>
                <a:schemeClr val="bg1"/>
              </a:solidFill>
              <a:latin typeface="Arial" panose="020B0604020202020204" pitchFamily="34" charset="0"/>
              <a:cs typeface="Arial" panose="020B0604020202020204" pitchFamily="34" charset="0"/>
            </a:endParaRPr>
          </a:p>
          <a:p>
            <a:r>
              <a:rPr lang="en-GB" sz="1200" dirty="0">
                <a:solidFill>
                  <a:schemeClr val="bg1"/>
                </a:solidFill>
                <a:latin typeface="Arial" panose="020B0604020202020204" pitchFamily="34" charset="0"/>
                <a:cs typeface="Arial" panose="020B0604020202020204" pitchFamily="34" charset="0"/>
              </a:rPr>
              <a:t>Humber Teaching NHS Foundation Trust</a:t>
            </a:r>
          </a:p>
          <a:p>
            <a:r>
              <a:rPr lang="en-GB" sz="1200" dirty="0">
                <a:solidFill>
                  <a:schemeClr val="bg1"/>
                </a:solidFill>
                <a:latin typeface="Arial" panose="020B0604020202020204" pitchFamily="34" charset="0"/>
                <a:cs typeface="Arial" panose="020B0604020202020204" pitchFamily="34" charset="0"/>
              </a:rPr>
              <a:t>Trust Headquarters</a:t>
            </a:r>
          </a:p>
          <a:p>
            <a:r>
              <a:rPr lang="en-GB" sz="1200" dirty="0">
                <a:solidFill>
                  <a:schemeClr val="bg1"/>
                </a:solidFill>
                <a:latin typeface="Arial" panose="020B0604020202020204" pitchFamily="34" charset="0"/>
                <a:cs typeface="Arial" panose="020B0604020202020204" pitchFamily="34" charset="0"/>
              </a:rPr>
              <a:t>Willerby Hill</a:t>
            </a:r>
          </a:p>
          <a:p>
            <a:r>
              <a:rPr lang="en-GB" sz="1200" dirty="0">
                <a:solidFill>
                  <a:schemeClr val="bg1"/>
                </a:solidFill>
                <a:latin typeface="Arial" panose="020B0604020202020204" pitchFamily="34" charset="0"/>
                <a:cs typeface="Arial" panose="020B0604020202020204" pitchFamily="34" charset="0"/>
              </a:rPr>
              <a:t>Beverly Road</a:t>
            </a:r>
          </a:p>
          <a:p>
            <a:r>
              <a:rPr lang="en-GB" sz="1200" dirty="0">
                <a:solidFill>
                  <a:schemeClr val="bg1"/>
                </a:solidFill>
                <a:latin typeface="Arial" panose="020B0604020202020204" pitchFamily="34" charset="0"/>
                <a:cs typeface="Arial" panose="020B0604020202020204" pitchFamily="34" charset="0"/>
              </a:rPr>
              <a:t>Willerby</a:t>
            </a:r>
          </a:p>
          <a:p>
            <a:r>
              <a:rPr lang="en-GB" sz="1200" dirty="0">
                <a:solidFill>
                  <a:schemeClr val="bg1"/>
                </a:solidFill>
                <a:latin typeface="Arial" panose="020B0604020202020204" pitchFamily="34" charset="0"/>
                <a:cs typeface="Arial" panose="020B0604020202020204" pitchFamily="34" charset="0"/>
              </a:rPr>
              <a:t>HU10 6ED</a:t>
            </a:r>
          </a:p>
        </p:txBody>
      </p:sp>
      <p:sp>
        <p:nvSpPr>
          <p:cNvPr id="25" name="TextBox 24"/>
          <p:cNvSpPr txBox="1"/>
          <p:nvPr/>
        </p:nvSpPr>
        <p:spPr>
          <a:xfrm>
            <a:off x="3434077" y="379997"/>
            <a:ext cx="4557886" cy="338554"/>
          </a:xfrm>
          <a:prstGeom prst="rect">
            <a:avLst/>
          </a:prstGeom>
          <a:noFill/>
        </p:spPr>
        <p:txBody>
          <a:bodyPr wrap="square" rtlCol="0">
            <a:spAutoFit/>
          </a:bodyPr>
          <a:lstStyle/>
          <a:p>
            <a:r>
              <a:rPr lang="en-GB" sz="1600" b="1" dirty="0">
                <a:solidFill>
                  <a:srgbClr val="005EB8"/>
                </a:solidFill>
                <a:latin typeface="Frutiger LT Std 55 Roman" pitchFamily="34" charset="0"/>
              </a:rPr>
              <a:t>CONTACT US</a:t>
            </a:r>
          </a:p>
        </p:txBody>
      </p:sp>
      <p:pic>
        <p:nvPicPr>
          <p:cNvPr id="27"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69565" y="417432"/>
            <a:ext cx="244449" cy="2444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 name="TextBox 29"/>
          <p:cNvSpPr txBox="1"/>
          <p:nvPr/>
        </p:nvSpPr>
        <p:spPr>
          <a:xfrm>
            <a:off x="3380650" y="756218"/>
            <a:ext cx="3005031" cy="1708160"/>
          </a:xfrm>
          <a:prstGeom prst="rect">
            <a:avLst/>
          </a:prstGeom>
          <a:noFill/>
        </p:spPr>
        <p:txBody>
          <a:bodyPr wrap="square" rtlCol="0">
            <a:spAutoFit/>
          </a:bodyPr>
          <a:lstStyle/>
          <a:p>
            <a:r>
              <a:rPr lang="en-GB" sz="1050" b="1" dirty="0">
                <a:latin typeface="Arial" panose="020B0604020202020204" pitchFamily="34" charset="0"/>
                <a:cs typeface="Arial" panose="020B0604020202020204" pitchFamily="34" charset="0"/>
              </a:rPr>
              <a:t>Single Point of Access number:</a:t>
            </a:r>
          </a:p>
          <a:p>
            <a:r>
              <a:rPr lang="en-GB" sz="1050" dirty="0">
                <a:latin typeface="Arial" panose="020B0604020202020204" pitchFamily="34" charset="0"/>
                <a:cs typeface="Arial" panose="020B0604020202020204" pitchFamily="34" charset="0"/>
              </a:rPr>
              <a:t>01653 609609</a:t>
            </a:r>
          </a:p>
          <a:p>
            <a:endParaRPr lang="en-GB" sz="1050" dirty="0">
              <a:latin typeface="Arial" panose="020B0604020202020204" pitchFamily="34" charset="0"/>
              <a:cs typeface="Arial" panose="020B0604020202020204" pitchFamily="34" charset="0"/>
            </a:endParaRPr>
          </a:p>
          <a:p>
            <a:r>
              <a:rPr lang="en-GB" sz="1050" b="1" dirty="0">
                <a:latin typeface="Arial" panose="020B0604020202020204" pitchFamily="34" charset="0"/>
                <a:cs typeface="Arial" panose="020B0604020202020204" pitchFamily="34" charset="0"/>
              </a:rPr>
              <a:t>Please contact your GP, or 111 </a:t>
            </a:r>
            <a:r>
              <a:rPr lang="en-GB" sz="1050" dirty="0">
                <a:latin typeface="Arial" panose="020B0604020202020204" pitchFamily="34" charset="0"/>
                <a:cs typeface="Arial" panose="020B0604020202020204" pitchFamily="34" charset="0"/>
              </a:rPr>
              <a:t>(which is available 24 hours a day, 7 days a week),</a:t>
            </a:r>
          </a:p>
          <a:p>
            <a:r>
              <a:rPr lang="en-GB" sz="1050" dirty="0">
                <a:latin typeface="Arial" panose="020B0604020202020204" pitchFamily="34" charset="0"/>
                <a:cs typeface="Arial" panose="020B0604020202020204" pitchFamily="34" charset="0"/>
              </a:rPr>
              <a:t>if you have an urgent medical problem and you’re not sure what to do</a:t>
            </a:r>
          </a:p>
          <a:p>
            <a:endParaRPr lang="en-GB" sz="1050" dirty="0">
              <a:latin typeface="Arial" panose="020B0604020202020204" pitchFamily="34" charset="0"/>
              <a:cs typeface="Arial" panose="020B0604020202020204" pitchFamily="34" charset="0"/>
            </a:endParaRPr>
          </a:p>
          <a:p>
            <a:r>
              <a:rPr lang="en-GB" sz="1050" b="1" dirty="0">
                <a:latin typeface="Arial" panose="020B0604020202020204" pitchFamily="34" charset="0"/>
                <a:cs typeface="Arial" panose="020B0604020202020204" pitchFamily="34" charset="0"/>
              </a:rPr>
              <a:t>Please call </a:t>
            </a:r>
            <a:r>
              <a:rPr lang="en-GB" sz="1050" dirty="0">
                <a:latin typeface="Arial" panose="020B0604020202020204" pitchFamily="34" charset="0"/>
                <a:cs typeface="Arial" panose="020B0604020202020204" pitchFamily="34" charset="0"/>
              </a:rPr>
              <a:t>999 for urgent life-threatening matters at any time of day</a:t>
            </a:r>
            <a:endParaRPr lang="en-GB" sz="1050" dirty="0">
              <a:highlight>
                <a:srgbClr val="FFFF00"/>
              </a:highlight>
              <a:latin typeface="Arial" panose="020B0604020202020204" pitchFamily="34" charset="0"/>
              <a:cs typeface="Arial" panose="020B0604020202020204" pitchFamily="34" charset="0"/>
            </a:endParaRPr>
          </a:p>
        </p:txBody>
      </p:sp>
      <p:pic>
        <p:nvPicPr>
          <p:cNvPr id="46" name="Picture 4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20622" y="4745021"/>
            <a:ext cx="149681" cy="149681"/>
          </a:xfrm>
          <a:prstGeom prst="rect">
            <a:avLst/>
          </a:prstGeom>
        </p:spPr>
      </p:pic>
      <p:pic>
        <p:nvPicPr>
          <p:cNvPr id="48" name="Picture 4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07711" y="5019380"/>
            <a:ext cx="149681" cy="149681"/>
          </a:xfrm>
          <a:prstGeom prst="rect">
            <a:avLst/>
          </a:prstGeom>
        </p:spPr>
      </p:pic>
      <p:sp>
        <p:nvSpPr>
          <p:cNvPr id="49" name="TextBox 48"/>
          <p:cNvSpPr txBox="1"/>
          <p:nvPr/>
        </p:nvSpPr>
        <p:spPr>
          <a:xfrm>
            <a:off x="4067061" y="4705967"/>
            <a:ext cx="1952580" cy="261610"/>
          </a:xfrm>
          <a:prstGeom prst="rect">
            <a:avLst/>
          </a:prstGeom>
          <a:noFill/>
        </p:spPr>
        <p:txBody>
          <a:bodyPr wrap="square" rtlCol="0">
            <a:spAutoFit/>
          </a:bodyPr>
          <a:lstStyle/>
          <a:p>
            <a:r>
              <a:rPr lang="en-GB" sz="1100" dirty="0">
                <a:solidFill>
                  <a:schemeClr val="bg1"/>
                </a:solidFill>
                <a:latin typeface="Arial" panose="020B0604020202020204" pitchFamily="34" charset="0"/>
                <a:cs typeface="Arial" panose="020B0604020202020204" pitchFamily="34" charset="0"/>
              </a:rPr>
              <a:t>01482 303930</a:t>
            </a:r>
          </a:p>
        </p:txBody>
      </p:sp>
      <p:sp>
        <p:nvSpPr>
          <p:cNvPr id="51" name="TextBox 50"/>
          <p:cNvSpPr txBox="1"/>
          <p:nvPr/>
        </p:nvSpPr>
        <p:spPr>
          <a:xfrm>
            <a:off x="4026517" y="4980132"/>
            <a:ext cx="2092339" cy="261610"/>
          </a:xfrm>
          <a:prstGeom prst="rect">
            <a:avLst/>
          </a:prstGeom>
          <a:noFill/>
        </p:spPr>
        <p:txBody>
          <a:bodyPr wrap="square" rtlCol="0">
            <a:spAutoFit/>
          </a:bodyPr>
          <a:lstStyle/>
          <a:p>
            <a:r>
              <a:rPr lang="en-GB" sz="1100" dirty="0">
                <a:solidFill>
                  <a:schemeClr val="bg1"/>
                </a:solidFill>
                <a:latin typeface="Arial" panose="020B0604020202020204" pitchFamily="34" charset="0"/>
                <a:cs typeface="Arial" panose="020B0604020202020204" pitchFamily="34" charset="0"/>
              </a:rPr>
              <a:t>HNF-complaints@nhs.net </a:t>
            </a:r>
          </a:p>
        </p:txBody>
      </p:sp>
      <p:pic>
        <p:nvPicPr>
          <p:cNvPr id="52" name="Picture 5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flipV="1">
            <a:off x="3820622" y="5305694"/>
            <a:ext cx="104990" cy="104990"/>
          </a:xfrm>
          <a:prstGeom prst="rect">
            <a:avLst/>
          </a:prstGeom>
        </p:spPr>
      </p:pic>
      <p:pic>
        <p:nvPicPr>
          <p:cNvPr id="53" name="Picture 5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07710" y="5606912"/>
            <a:ext cx="149681" cy="149681"/>
          </a:xfrm>
          <a:prstGeom prst="rect">
            <a:avLst/>
          </a:prstGeom>
        </p:spPr>
      </p:pic>
      <p:pic>
        <p:nvPicPr>
          <p:cNvPr id="54" name="Picture 5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865311" y="6392552"/>
            <a:ext cx="149681" cy="149681"/>
          </a:xfrm>
          <a:prstGeom prst="rect">
            <a:avLst/>
          </a:prstGeom>
        </p:spPr>
      </p:pic>
      <p:sp>
        <p:nvSpPr>
          <p:cNvPr id="55" name="TextBox 54"/>
          <p:cNvSpPr txBox="1"/>
          <p:nvPr/>
        </p:nvSpPr>
        <p:spPr>
          <a:xfrm>
            <a:off x="4026517" y="5240706"/>
            <a:ext cx="1356747" cy="261610"/>
          </a:xfrm>
          <a:prstGeom prst="rect">
            <a:avLst/>
          </a:prstGeom>
          <a:noFill/>
        </p:spPr>
        <p:txBody>
          <a:bodyPr wrap="square" rtlCol="0">
            <a:spAutoFit/>
          </a:bodyPr>
          <a:lstStyle/>
          <a:p>
            <a:r>
              <a:rPr lang="en-GB" sz="1100" dirty="0">
                <a:solidFill>
                  <a:schemeClr val="bg1"/>
                </a:solidFill>
                <a:latin typeface="Arial" panose="020B0604020202020204" pitchFamily="34" charset="0"/>
                <a:cs typeface="Arial" panose="020B0604020202020204" pitchFamily="34" charset="0"/>
              </a:rPr>
              <a:t>HumberNHSFT</a:t>
            </a:r>
          </a:p>
        </p:txBody>
      </p:sp>
      <p:sp>
        <p:nvSpPr>
          <p:cNvPr id="56" name="TextBox 55"/>
          <p:cNvSpPr txBox="1"/>
          <p:nvPr/>
        </p:nvSpPr>
        <p:spPr>
          <a:xfrm>
            <a:off x="4043812" y="5560615"/>
            <a:ext cx="1356747" cy="261610"/>
          </a:xfrm>
          <a:prstGeom prst="rect">
            <a:avLst/>
          </a:prstGeom>
          <a:noFill/>
        </p:spPr>
        <p:txBody>
          <a:bodyPr wrap="square" rtlCol="0">
            <a:spAutoFit/>
          </a:bodyPr>
          <a:lstStyle/>
          <a:p>
            <a:r>
              <a:rPr lang="en-GB" sz="1100" dirty="0">
                <a:solidFill>
                  <a:schemeClr val="bg1"/>
                </a:solidFill>
                <a:latin typeface="Arial" panose="020B0604020202020204" pitchFamily="34" charset="0"/>
                <a:cs typeface="Arial" panose="020B0604020202020204" pitchFamily="34" charset="0"/>
              </a:rPr>
              <a:t>HumberNHSFT</a:t>
            </a:r>
          </a:p>
        </p:txBody>
      </p:sp>
      <p:sp>
        <p:nvSpPr>
          <p:cNvPr id="57" name="TextBox 56"/>
          <p:cNvSpPr txBox="1"/>
          <p:nvPr/>
        </p:nvSpPr>
        <p:spPr>
          <a:xfrm>
            <a:off x="3434075" y="5949083"/>
            <a:ext cx="2879466" cy="830997"/>
          </a:xfrm>
          <a:prstGeom prst="rect">
            <a:avLst/>
          </a:prstGeom>
          <a:noFill/>
        </p:spPr>
        <p:txBody>
          <a:bodyPr wrap="square" rtlCol="0">
            <a:spAutoFit/>
          </a:bodyPr>
          <a:lstStyle/>
          <a:p>
            <a:r>
              <a:rPr lang="en-GB" sz="1200" dirty="0">
                <a:solidFill>
                  <a:srgbClr val="000000"/>
                </a:solidFill>
                <a:effectLst/>
                <a:latin typeface="Segoe UI" panose="020B0502040204020203" pitchFamily="34" charset="0"/>
                <a:ea typeface="Calibri" panose="020F0502020204030204" pitchFamily="34" charset="0"/>
              </a:rPr>
              <a:t>This document is available in alternative formats on request. Email </a:t>
            </a:r>
            <a:r>
              <a:rPr lang="en-GB" sz="1200" u="sng" dirty="0">
                <a:solidFill>
                  <a:srgbClr val="000000"/>
                </a:solidFill>
                <a:effectLst/>
                <a:latin typeface="Segoe UI" panose="020B0502040204020203" pitchFamily="34" charset="0"/>
                <a:ea typeface="Calibri" panose="020F0502020204030204" pitchFamily="34" charset="0"/>
                <a:hlinkClick r:id="rId12"/>
              </a:rPr>
              <a:t>hnf-tr.communications@nhs.net</a:t>
            </a:r>
            <a:r>
              <a:rPr lang="en-GB" sz="1200" dirty="0">
                <a:solidFill>
                  <a:srgbClr val="000000"/>
                </a:solidFill>
                <a:effectLst/>
                <a:latin typeface="Segoe UI" panose="020B0502040204020203" pitchFamily="34" charset="0"/>
                <a:ea typeface="Calibri" panose="020F0502020204030204" pitchFamily="34" charset="0"/>
              </a:rPr>
              <a:t> or call 01482 301700</a:t>
            </a:r>
            <a:endParaRPr lang="en-GB" sz="1400" dirty="0">
              <a:effectLst/>
              <a:latin typeface="Calibri" panose="020F0502020204030204" pitchFamily="34" charset="0"/>
              <a:ea typeface="Calibri" panose="020F0502020204030204" pitchFamily="34" charset="0"/>
            </a:endParaRPr>
          </a:p>
        </p:txBody>
      </p:sp>
      <p:sp>
        <p:nvSpPr>
          <p:cNvPr id="58" name="Rounded Rectangle 57"/>
          <p:cNvSpPr/>
          <p:nvPr/>
        </p:nvSpPr>
        <p:spPr>
          <a:xfrm>
            <a:off x="203834" y="2830434"/>
            <a:ext cx="2994583" cy="3698409"/>
          </a:xfrm>
          <a:prstGeom prst="roundRect">
            <a:avLst>
              <a:gd name="adj" fmla="val 12239"/>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200" b="1" dirty="0">
                <a:latin typeface="Arial" panose="020B0604020202020204" pitchFamily="34" charset="0"/>
                <a:cs typeface="Arial" panose="020B0604020202020204" pitchFamily="34" charset="0"/>
              </a:rPr>
              <a:t>Respect—</a:t>
            </a:r>
            <a:r>
              <a:rPr lang="en-GB" sz="1200" dirty="0">
                <a:latin typeface="Arial" panose="020B0604020202020204" pitchFamily="34" charset="0"/>
                <a:cs typeface="Arial" panose="020B0604020202020204" pitchFamily="34" charset="0"/>
              </a:rPr>
              <a:t>Our staff will treat you with dignity and respect at all times. We expect polite behaviour towards our staff</a:t>
            </a:r>
          </a:p>
          <a:p>
            <a:endParaRPr lang="en-GB" sz="1200" b="1"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No Smoking -</a:t>
            </a:r>
            <a:r>
              <a:rPr lang="en-GB" sz="1200" dirty="0">
                <a:latin typeface="Arial" panose="020B0604020202020204" pitchFamily="34" charset="0"/>
                <a:cs typeface="Arial" panose="020B0604020202020204" pitchFamily="34" charset="0"/>
              </a:rPr>
              <a:t>To protect the health of our staff we will  request that you do not smoke during our visits. </a:t>
            </a:r>
          </a:p>
          <a:p>
            <a:endParaRPr lang="en-GB" sz="1200"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Privacy Notice </a:t>
            </a:r>
            <a:r>
              <a:rPr lang="en-GB" sz="1200" dirty="0">
                <a:latin typeface="Arial" panose="020B0604020202020204" pitchFamily="34" charset="0"/>
                <a:cs typeface="Arial" panose="020B0604020202020204" pitchFamily="34" charset="0"/>
              </a:rPr>
              <a:t>- </a:t>
            </a:r>
            <a:r>
              <a:rPr lang="en-GB"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Your confidential information will be used and shared with those directly involved in caring for you, this will include health and social care professionals from Humber Teaching NHS Foundation Trust, York and Scarborough Hospitals Teaching NHS Foundation Trust and North Yorkshire County Council. </a:t>
            </a:r>
          </a:p>
          <a:p>
            <a:endParaRPr lang="en-GB" sz="12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332C75DE-6F70-4227-808E-AE1B2798A5B2}"/>
              </a:ext>
            </a:extLst>
          </p:cNvPr>
          <p:cNvSpPr txBox="1"/>
          <p:nvPr/>
        </p:nvSpPr>
        <p:spPr>
          <a:xfrm>
            <a:off x="893860" y="496317"/>
            <a:ext cx="1521544" cy="1754326"/>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Need photo -  Team / house view??</a:t>
            </a:r>
          </a:p>
        </p:txBody>
      </p:sp>
      <p:pic>
        <p:nvPicPr>
          <p:cNvPr id="1026" name="Picture 2">
            <a:extLst>
              <a:ext uri="{FF2B5EF4-FFF2-40B4-BE49-F238E27FC236}">
                <a16:creationId xmlns:a16="http://schemas.microsoft.com/office/drawing/2014/main" id="{0FF5B6F5-E09C-4621-A448-9873667EFDC1}"/>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7249" y="175988"/>
            <a:ext cx="1819487" cy="2566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2457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lowchart: Delay 5"/>
          <p:cNvSpPr/>
          <p:nvPr/>
        </p:nvSpPr>
        <p:spPr>
          <a:xfrm>
            <a:off x="5673080" y="1561876"/>
            <a:ext cx="2016224" cy="2011140"/>
          </a:xfrm>
          <a:custGeom>
            <a:avLst/>
            <a:gdLst>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334"/>
              <a:gd name="connsiteY0" fmla="*/ 0 h 7689304"/>
              <a:gd name="connsiteX1" fmla="*/ 2722612 w 5445334"/>
              <a:gd name="connsiteY1" fmla="*/ 0 h 7689304"/>
              <a:gd name="connsiteX2" fmla="*/ 5445224 w 5445334"/>
              <a:gd name="connsiteY2" fmla="*/ 3844652 h 7689304"/>
              <a:gd name="connsiteX3" fmla="*/ 2641929 w 5445334"/>
              <a:gd name="connsiteY3" fmla="*/ 7541386 h 7689304"/>
              <a:gd name="connsiteX4" fmla="*/ 0 w 5445334"/>
              <a:gd name="connsiteY4" fmla="*/ 7689304 h 7689304"/>
              <a:gd name="connsiteX5" fmla="*/ 0 w 5445334"/>
              <a:gd name="connsiteY5" fmla="*/ 0 h 7689304"/>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45248"/>
              <a:gd name="connsiteY0" fmla="*/ 0 h 7716198"/>
              <a:gd name="connsiteX1" fmla="*/ 2722612 w 5445248"/>
              <a:gd name="connsiteY1" fmla="*/ 0 h 7716198"/>
              <a:gd name="connsiteX2" fmla="*/ 5445224 w 5445248"/>
              <a:gd name="connsiteY2" fmla="*/ 3844652 h 7716198"/>
              <a:gd name="connsiteX3" fmla="*/ 1942682 w 5445248"/>
              <a:gd name="connsiteY3" fmla="*/ 7716198 h 7716198"/>
              <a:gd name="connsiteX4" fmla="*/ 0 w 5445248"/>
              <a:gd name="connsiteY4" fmla="*/ 7689304 h 7716198"/>
              <a:gd name="connsiteX5" fmla="*/ 0 w 5445248"/>
              <a:gd name="connsiteY5" fmla="*/ 0 h 7716198"/>
              <a:gd name="connsiteX0" fmla="*/ 0 w 5466118"/>
              <a:gd name="connsiteY0" fmla="*/ 0 h 7716198"/>
              <a:gd name="connsiteX1" fmla="*/ 2722612 w 5466118"/>
              <a:gd name="connsiteY1" fmla="*/ 0 h 7716198"/>
              <a:gd name="connsiteX2" fmla="*/ 5445224 w 5466118"/>
              <a:gd name="connsiteY2" fmla="*/ 3844652 h 7716198"/>
              <a:gd name="connsiteX3" fmla="*/ 1942682 w 5466118"/>
              <a:gd name="connsiteY3" fmla="*/ 7716198 h 7716198"/>
              <a:gd name="connsiteX4" fmla="*/ 0 w 5466118"/>
              <a:gd name="connsiteY4" fmla="*/ 7689304 h 7716198"/>
              <a:gd name="connsiteX5" fmla="*/ 0 w 5466118"/>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21054"/>
              <a:gd name="connsiteX1" fmla="*/ 2722612 w 5451561"/>
              <a:gd name="connsiteY1" fmla="*/ 0 h 7721054"/>
              <a:gd name="connsiteX2" fmla="*/ 5445224 w 5451561"/>
              <a:gd name="connsiteY2" fmla="*/ 3844652 h 7721054"/>
              <a:gd name="connsiteX3" fmla="*/ 1942682 w 5451561"/>
              <a:gd name="connsiteY3" fmla="*/ 7716198 h 7721054"/>
              <a:gd name="connsiteX4" fmla="*/ 12700 w 5451561"/>
              <a:gd name="connsiteY4" fmla="*/ 7721054 h 7721054"/>
              <a:gd name="connsiteX5" fmla="*/ 0 w 5451561"/>
              <a:gd name="connsiteY5" fmla="*/ 0 h 7721054"/>
              <a:gd name="connsiteX0" fmla="*/ 0 w 5451437"/>
              <a:gd name="connsiteY0" fmla="*/ 197 h 7721251"/>
              <a:gd name="connsiteX1" fmla="*/ 2722612 w 5451437"/>
              <a:gd name="connsiteY1" fmla="*/ 197 h 7721251"/>
              <a:gd name="connsiteX2" fmla="*/ 5445224 w 5451437"/>
              <a:gd name="connsiteY2" fmla="*/ 3844849 h 7721251"/>
              <a:gd name="connsiteX3" fmla="*/ 1942682 w 5451437"/>
              <a:gd name="connsiteY3" fmla="*/ 7716395 h 7721251"/>
              <a:gd name="connsiteX4" fmla="*/ 12700 w 5451437"/>
              <a:gd name="connsiteY4" fmla="*/ 7721251 h 7721251"/>
              <a:gd name="connsiteX5" fmla="*/ 0 w 5451437"/>
              <a:gd name="connsiteY5" fmla="*/ 197 h 7721251"/>
              <a:gd name="connsiteX0" fmla="*/ 0 w 5451435"/>
              <a:gd name="connsiteY0" fmla="*/ 197 h 7721251"/>
              <a:gd name="connsiteX1" fmla="*/ 2722612 w 5451435"/>
              <a:gd name="connsiteY1" fmla="*/ 197 h 7721251"/>
              <a:gd name="connsiteX2" fmla="*/ 5445224 w 5451435"/>
              <a:gd name="connsiteY2" fmla="*/ 3844849 h 7721251"/>
              <a:gd name="connsiteX3" fmla="*/ 1942682 w 5451435"/>
              <a:gd name="connsiteY3" fmla="*/ 7716395 h 7721251"/>
              <a:gd name="connsiteX4" fmla="*/ 12700 w 5451435"/>
              <a:gd name="connsiteY4" fmla="*/ 7721251 h 7721251"/>
              <a:gd name="connsiteX5" fmla="*/ 0 w 5451435"/>
              <a:gd name="connsiteY5" fmla="*/ 197 h 7721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1435" h="7721251">
                <a:moveTo>
                  <a:pt x="0" y="197"/>
                </a:moveTo>
                <a:lnTo>
                  <a:pt x="2722612" y="197"/>
                </a:lnTo>
                <a:cubicBezTo>
                  <a:pt x="4210592" y="-23385"/>
                  <a:pt x="5554294" y="2065383"/>
                  <a:pt x="5445224" y="3844849"/>
                </a:cubicBezTo>
                <a:cubicBezTo>
                  <a:pt x="5336154" y="5624315"/>
                  <a:pt x="4685218" y="7785306"/>
                  <a:pt x="1942682" y="7716395"/>
                </a:cubicBezTo>
                <a:lnTo>
                  <a:pt x="12700" y="7721251"/>
                </a:lnTo>
                <a:cubicBezTo>
                  <a:pt x="8467" y="5147566"/>
                  <a:pt x="4233" y="2573882"/>
                  <a:pt x="0" y="1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Arc 10"/>
          <p:cNvSpPr/>
          <p:nvPr/>
        </p:nvSpPr>
        <p:spPr>
          <a:xfrm rot="16200000">
            <a:off x="5813978" y="3395084"/>
            <a:ext cx="988950" cy="1152126"/>
          </a:xfrm>
          <a:prstGeom prst="arc">
            <a:avLst>
              <a:gd name="adj1" fmla="val 16200000"/>
              <a:gd name="adj2" fmla="val 21560646"/>
            </a:avLst>
          </a:prstGeom>
          <a:noFill/>
          <a:ln w="1841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2" name="Arc 11"/>
          <p:cNvSpPr/>
          <p:nvPr/>
        </p:nvSpPr>
        <p:spPr>
          <a:xfrm rot="10800000">
            <a:off x="5731817" y="4130078"/>
            <a:ext cx="899591" cy="1099121"/>
          </a:xfrm>
          <a:prstGeom prst="arc">
            <a:avLst>
              <a:gd name="adj1" fmla="val 16200000"/>
              <a:gd name="adj2" fmla="val 21560646"/>
            </a:avLst>
          </a:prstGeom>
          <a:noFill/>
          <a:ln w="1841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3" name="Arc 12"/>
          <p:cNvSpPr/>
          <p:nvPr/>
        </p:nvSpPr>
        <p:spPr>
          <a:xfrm rot="10800000">
            <a:off x="5723084" y="554062"/>
            <a:ext cx="899591" cy="1099121"/>
          </a:xfrm>
          <a:prstGeom prst="arc">
            <a:avLst>
              <a:gd name="adj1" fmla="val 16200000"/>
              <a:gd name="adj2" fmla="val 21560646"/>
            </a:avLst>
          </a:prstGeom>
          <a:noFill/>
          <a:ln w="1841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4" name="Arc 13"/>
          <p:cNvSpPr/>
          <p:nvPr/>
        </p:nvSpPr>
        <p:spPr>
          <a:xfrm rot="16200000">
            <a:off x="5809216" y="94401"/>
            <a:ext cx="988950" cy="1152126"/>
          </a:xfrm>
          <a:prstGeom prst="arc">
            <a:avLst>
              <a:gd name="adj1" fmla="val 16200000"/>
              <a:gd name="adj2" fmla="val 21560646"/>
            </a:avLst>
          </a:prstGeom>
          <a:noFill/>
          <a:ln w="1841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21" name="Straight Connector 20"/>
          <p:cNvCxnSpPr/>
          <p:nvPr/>
        </p:nvCxnSpPr>
        <p:spPr>
          <a:xfrm>
            <a:off x="6593632" y="0"/>
            <a:ext cx="0" cy="6858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298262" y="0"/>
            <a:ext cx="0" cy="685800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488504" y="1004457"/>
            <a:ext cx="2664296" cy="600164"/>
          </a:xfrm>
          <a:prstGeom prst="rect">
            <a:avLst/>
          </a:prstGeom>
          <a:noFill/>
        </p:spPr>
        <p:txBody>
          <a:bodyPr wrap="square" rtlCol="0">
            <a:spAutoFit/>
          </a:bodyPr>
          <a:lstStyle/>
          <a:p>
            <a:r>
              <a:rPr lang="en-GB" sz="1100" dirty="0">
                <a:solidFill>
                  <a:schemeClr val="bg1"/>
                </a:solidFill>
                <a:latin typeface="Frutiger LT Std 55 Roman" pitchFamily="34" charset="0"/>
              </a:rPr>
              <a:t>Supporting young people</a:t>
            </a:r>
          </a:p>
          <a:p>
            <a:r>
              <a:rPr lang="en-GB" sz="1100" dirty="0">
                <a:solidFill>
                  <a:schemeClr val="bg1"/>
                </a:solidFill>
                <a:latin typeface="Frutiger LT Std 55 Roman" pitchFamily="34" charset="0"/>
              </a:rPr>
              <a:t>and their families in Hull and</a:t>
            </a:r>
          </a:p>
          <a:p>
            <a:r>
              <a:rPr lang="en-GB" sz="1100" dirty="0">
                <a:solidFill>
                  <a:schemeClr val="bg1"/>
                </a:solidFill>
                <a:latin typeface="Frutiger LT Std 55 Roman" pitchFamily="34" charset="0"/>
              </a:rPr>
              <a:t>the East Riding of Yorkshire.</a:t>
            </a:r>
            <a:endParaRPr lang="en-GB" sz="1100" dirty="0">
              <a:solidFill>
                <a:schemeClr val="bg1"/>
              </a:solidFill>
              <a:latin typeface="Frutiger LT Std 55 Roman" pitchFamily="34" charset="0"/>
              <a:cs typeface="Arial" panose="020B0604020202020204" pitchFamily="34" charset="0"/>
            </a:endParaRPr>
          </a:p>
        </p:txBody>
      </p:sp>
      <p:sp>
        <p:nvSpPr>
          <p:cNvPr id="60" name="TextBox 59"/>
          <p:cNvSpPr txBox="1"/>
          <p:nvPr/>
        </p:nvSpPr>
        <p:spPr>
          <a:xfrm>
            <a:off x="135539" y="141423"/>
            <a:ext cx="3030077" cy="6586740"/>
          </a:xfrm>
          <a:prstGeom prst="rect">
            <a:avLst/>
          </a:prstGeom>
          <a:noFill/>
        </p:spPr>
        <p:txBody>
          <a:bodyPr wrap="square" rtlCol="0">
            <a:spAutoFit/>
          </a:bodyPr>
          <a:lstStyle/>
          <a:p>
            <a:pPr>
              <a:lnSpc>
                <a:spcPct val="107000"/>
              </a:lnSpc>
            </a:pPr>
            <a:r>
              <a:rPr lang="en-GB" sz="1100" b="1" dirty="0">
                <a:solidFill>
                  <a:srgbClr val="0070C0"/>
                </a:solidFill>
                <a:effectLst/>
                <a:latin typeface="Arial" panose="020B0604020202020204" pitchFamily="34" charset="0"/>
                <a:ea typeface="Calibri" panose="020F0502020204030204" pitchFamily="34" charset="0"/>
                <a:cs typeface="Arial" panose="020B0604020202020204" pitchFamily="34" charset="0"/>
              </a:rPr>
              <a:t>Who is this service for?</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600"/>
              </a:spcAft>
            </a:pPr>
            <a:r>
              <a:rPr lang="en-GB" sz="1100" b="0" i="0" u="none" strike="noStrike" baseline="0" dirty="0">
                <a:solidFill>
                  <a:srgbClr val="000000"/>
                </a:solidFill>
                <a:latin typeface="Arial" panose="020B0604020202020204" pitchFamily="34" charset="0"/>
                <a:cs typeface="Arial" panose="020B0604020202020204" pitchFamily="34" charset="0"/>
              </a:rPr>
              <a:t>Eligible patients must meet certain clinical criteria to be cared for by the Virtual Ward. Your nurse or doctor will assess whether you are suitable for the Virtual Ward. If suitable, you will be referred to the Virtual Ward Team.</a:t>
            </a:r>
          </a:p>
          <a:p>
            <a:r>
              <a:rPr lang="en-GB" sz="1100" b="1" dirty="0">
                <a:solidFill>
                  <a:srgbClr val="005EB8"/>
                </a:solidFill>
                <a:latin typeface="Arial" panose="020B0604020202020204" pitchFamily="34" charset="0"/>
                <a:cs typeface="Arial" panose="020B0604020202020204" pitchFamily="34" charset="0"/>
              </a:rPr>
              <a:t>How this service might be able to help you (not an exhaustive list): </a:t>
            </a:r>
          </a:p>
          <a:p>
            <a:pPr marL="171450" indent="-171450">
              <a:buFont typeface="Wingdings" panose="05000000000000000000" pitchFamily="2" charset="2"/>
              <a:buChar char="Ø"/>
            </a:pPr>
            <a:r>
              <a:rPr lang="en-GB" sz="1100" dirty="0">
                <a:latin typeface="Arial" panose="020B0604020202020204" pitchFamily="34" charset="0"/>
                <a:cs typeface="Arial" panose="020B0604020202020204" pitchFamily="34" charset="0"/>
              </a:rPr>
              <a:t>Following a fall</a:t>
            </a:r>
          </a:p>
          <a:p>
            <a:pPr marL="171450" indent="-171450">
              <a:buFont typeface="Wingdings" panose="05000000000000000000" pitchFamily="2" charset="2"/>
              <a:buChar char="Ø"/>
            </a:pPr>
            <a:r>
              <a:rPr lang="en-GB" sz="1100" dirty="0">
                <a:latin typeface="Arial" panose="020B0604020202020204" pitchFamily="34" charset="0"/>
                <a:cs typeface="Arial" panose="020B0604020202020204" pitchFamily="34" charset="0"/>
              </a:rPr>
              <a:t>During a rapid decline linked with frailty</a:t>
            </a:r>
          </a:p>
          <a:p>
            <a:pPr marL="171450" indent="-171450">
              <a:buFont typeface="Wingdings" panose="05000000000000000000" pitchFamily="2" charset="2"/>
              <a:buChar char="Ø"/>
            </a:pPr>
            <a:r>
              <a:rPr lang="en-GB" sz="1100" dirty="0">
                <a:latin typeface="Arial" panose="020B0604020202020204" pitchFamily="34" charset="0"/>
                <a:cs typeface="Arial" panose="020B0604020202020204" pitchFamily="34" charset="0"/>
              </a:rPr>
              <a:t>Reduced function or reduced mobility</a:t>
            </a:r>
          </a:p>
          <a:p>
            <a:pPr marL="171450" indent="-171450">
              <a:buFont typeface="Wingdings" panose="05000000000000000000" pitchFamily="2" charset="2"/>
              <a:buChar char="Ø"/>
            </a:pPr>
            <a:r>
              <a:rPr lang="en-GB" sz="1100" dirty="0">
                <a:latin typeface="Arial" panose="020B0604020202020204" pitchFamily="34" charset="0"/>
                <a:cs typeface="Arial" panose="020B0604020202020204" pitchFamily="34" charset="0"/>
              </a:rPr>
              <a:t>Palliative care/end of life crisis support</a:t>
            </a:r>
          </a:p>
          <a:p>
            <a:pPr marL="171450" indent="-171450">
              <a:buFont typeface="Wingdings" panose="05000000000000000000" pitchFamily="2" charset="2"/>
              <a:buChar char="Ø"/>
            </a:pPr>
            <a:r>
              <a:rPr lang="en-GB" sz="1100" dirty="0">
                <a:latin typeface="Arial" panose="020B0604020202020204" pitchFamily="34" charset="0"/>
                <a:cs typeface="Arial" panose="020B0604020202020204" pitchFamily="34" charset="0"/>
              </a:rPr>
              <a:t>To manage an infection</a:t>
            </a:r>
          </a:p>
          <a:p>
            <a:pPr>
              <a:lnSpc>
                <a:spcPct val="107000"/>
              </a:lnSpc>
            </a:pPr>
            <a:endParaRPr lang="en-GB" sz="1100" b="1"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pPr>
            <a:r>
              <a:rPr lang="en-GB" sz="11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t>Assessment and care at home</a:t>
            </a:r>
            <a:endParaRPr lang="en-GB" sz="11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pPr>
            <a:r>
              <a:rPr lang="en-GB" sz="1100" b="0" i="0" u="none" strike="noStrike" baseline="0" dirty="0">
                <a:solidFill>
                  <a:srgbClr val="000000"/>
                </a:solidFill>
                <a:latin typeface="Arial" panose="020B0604020202020204" pitchFamily="34" charset="0"/>
                <a:cs typeface="Arial" panose="020B0604020202020204" pitchFamily="34" charset="0"/>
              </a:rPr>
              <a:t>The Virtual Ward team will check-in with you on a daily basis via phone call or face to face visit. Patients can also get in touch with the Virtual Ward team at any time by phone.</a:t>
            </a:r>
          </a:p>
          <a:p>
            <a:pPr>
              <a:lnSpc>
                <a:spcPct val="107000"/>
              </a:lnSpc>
            </a:pPr>
            <a:endPar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r>
              <a:rPr lang="en-GB" sz="1100" b="1" i="0" u="none" strike="noStrike" baseline="0" dirty="0">
                <a:solidFill>
                  <a:srgbClr val="005EB8"/>
                </a:solidFill>
                <a:latin typeface="Arial" panose="020B0604020202020204" pitchFamily="34" charset="0"/>
                <a:cs typeface="Arial" panose="020B0604020202020204" pitchFamily="34" charset="0"/>
              </a:rPr>
              <a:t>Amendments to Your Care</a:t>
            </a:r>
          </a:p>
          <a:p>
            <a:r>
              <a:rPr lang="en-GB" sz="1100" b="0" i="0" u="none" strike="noStrike" baseline="0" dirty="0">
                <a:solidFill>
                  <a:srgbClr val="000000"/>
                </a:solidFill>
                <a:latin typeface="Arial" panose="020B0604020202020204" pitchFamily="34" charset="0"/>
                <a:cs typeface="Arial" panose="020B0604020202020204" pitchFamily="34" charset="0"/>
              </a:rPr>
              <a:t>The Virtual Ward team will be alerted if you are not recovering or responding to treatment as expected. Changes to your care plan can then be made by your clinical team without you having to return to hospital. For example, altering your medication dose or providing additional equipment to aid with your recovery. New medications can also be delivered to you if required.</a:t>
            </a:r>
          </a:p>
          <a:p>
            <a:endPar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r>
              <a:rPr lang="en-GB" sz="1100" b="1" dirty="0">
                <a:solidFill>
                  <a:srgbClr val="005EB8"/>
                </a:solidFill>
                <a:latin typeface="Arial" panose="020B0604020202020204" pitchFamily="34" charset="0"/>
                <a:ea typeface="Calibri" panose="020F0502020204030204" pitchFamily="34" charset="0"/>
                <a:cs typeface="Arial" panose="020B0604020202020204" pitchFamily="34" charset="0"/>
              </a:rPr>
              <a:t>Treatment Escalation Plan</a:t>
            </a:r>
          </a:p>
          <a:p>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a:t>
            </a:r>
            <a:r>
              <a:rPr lang="en-GB" sz="1100" dirty="0">
                <a:solidFill>
                  <a:srgbClr val="000000"/>
                </a:solidFill>
                <a:latin typeface="Arial" panose="020B0604020202020204" pitchFamily="34" charset="0"/>
                <a:ea typeface="Calibri" panose="020F0502020204030204" pitchFamily="34" charset="0"/>
                <a:cs typeface="Arial" panose="020B0604020202020204" pitchFamily="34" charset="0"/>
              </a:rPr>
              <a:t>V</a:t>
            </a: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irtual W</a:t>
            </a:r>
            <a:r>
              <a:rPr lang="en-GB" sz="1100" dirty="0">
                <a:solidFill>
                  <a:srgbClr val="000000"/>
                </a:solidFill>
                <a:latin typeface="Arial" panose="020B0604020202020204" pitchFamily="34" charset="0"/>
                <a:ea typeface="Calibri" panose="020F0502020204030204" pitchFamily="34" charset="0"/>
                <a:cs typeface="Arial" panose="020B0604020202020204" pitchFamily="34" charset="0"/>
              </a:rPr>
              <a:t>ard team will provide you with a personalised treatment escalation plan on admission. This will highlight to you conditional changes to be aware of and signpost the necessary actions required. </a:t>
            </a:r>
            <a:endParaRPr lang="en-GB" sz="11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3" name="TextBox 42"/>
          <p:cNvSpPr txBox="1"/>
          <p:nvPr/>
        </p:nvSpPr>
        <p:spPr>
          <a:xfrm>
            <a:off x="3496842" y="119346"/>
            <a:ext cx="3067747" cy="6863417"/>
          </a:xfrm>
          <a:prstGeom prst="rect">
            <a:avLst/>
          </a:prstGeom>
          <a:noFill/>
        </p:spPr>
        <p:txBody>
          <a:bodyPr wrap="square" rtlCol="0">
            <a:spAutoFit/>
          </a:bodyPr>
          <a:lstStyle/>
          <a:p>
            <a:r>
              <a:rPr lang="en-GB" sz="1100" b="1" dirty="0">
                <a:solidFill>
                  <a:srgbClr val="005EB8"/>
                </a:solidFill>
                <a:latin typeface="Arial" panose="020B0604020202020204" pitchFamily="34" charset="0"/>
                <a:cs typeface="Arial" panose="020B0604020202020204" pitchFamily="34" charset="0"/>
              </a:rPr>
              <a:t>What does the service do? </a:t>
            </a:r>
          </a:p>
          <a:p>
            <a:r>
              <a:rPr lang="en-GB" sz="1100" b="0" i="0" dirty="0">
                <a:effectLst/>
                <a:latin typeface="Arial" panose="020B0604020202020204" pitchFamily="34" charset="0"/>
                <a:cs typeface="Arial" panose="020B0604020202020204" pitchFamily="34" charset="0"/>
              </a:rPr>
              <a:t>Virtual Wards allow patients to get the care they need at home, including care homes, safely and conveniently, rather than being in hospital (Hospital at Home). In a Virtual </a:t>
            </a:r>
            <a:r>
              <a:rPr lang="en-GB" sz="1100" dirty="0">
                <a:latin typeface="Arial" panose="020B0604020202020204" pitchFamily="34" charset="0"/>
                <a:cs typeface="Arial" panose="020B0604020202020204" pitchFamily="34" charset="0"/>
              </a:rPr>
              <a:t>W</a:t>
            </a:r>
            <a:r>
              <a:rPr lang="en-GB" sz="1100" b="0" i="0" dirty="0">
                <a:effectLst/>
                <a:latin typeface="Arial" panose="020B0604020202020204" pitchFamily="34" charset="0"/>
                <a:cs typeface="Arial" panose="020B0604020202020204" pitchFamily="34" charset="0"/>
              </a:rPr>
              <a:t>ard, support can include remote monitoring using apps, technology platforms, wearables and medical devices such as pulse oximeters. Support can also involve face-to-face care from multi-disciplinary teams based in the community.</a:t>
            </a:r>
          </a:p>
          <a:p>
            <a:endParaRPr lang="en-GB" sz="1100" b="1"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As part of our Community Ageing Well Programme, we have a team of Nurses, Physiotherapists, Occupational Therapists and Support Workers, who can provide this service, alongside a two-hour crisis response to help people living with frailty, multiple long term health conditions, and/or complex needs to stay independent and at home for as long as possible.</a:t>
            </a:r>
          </a:p>
          <a:p>
            <a:endParaRPr lang="en-GB" sz="1100" b="1" dirty="0">
              <a:solidFill>
                <a:srgbClr val="005EB8"/>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Equipment Provision, medical devices </a:t>
            </a:r>
          </a:p>
          <a:p>
            <a:r>
              <a:rPr lang="en-GB" sz="1100" b="0" i="0" u="none" strike="noStrike" baseline="0" dirty="0">
                <a:solidFill>
                  <a:srgbClr val="000000"/>
                </a:solidFill>
                <a:latin typeface="Arial" panose="020B0604020202020204" pitchFamily="34" charset="0"/>
                <a:cs typeface="Arial" panose="020B0604020202020204" pitchFamily="34" charset="0"/>
              </a:rPr>
              <a:t>One of our Virtual Ward nurses will meet with you to provide and teach you how to use the devices that are needed to safely monitor your health at home.</a:t>
            </a:r>
            <a:r>
              <a:rPr lang="en-GB" sz="1100" dirty="0">
                <a:latin typeface="Arial" panose="020B0604020202020204" pitchFamily="34" charset="0"/>
                <a:cs typeface="Arial" panose="020B0604020202020204" pitchFamily="34" charset="0"/>
              </a:rPr>
              <a:t> You might be provided with a device called a ‘pulse oximeter’ which will enable you to take ‘readings’ each day of your oxygen levels and submit them to the Virtual Ward. The team will look at your readings remotely to monitor you and will make sure any issues are dealt with as soon as possible.</a:t>
            </a:r>
          </a:p>
          <a:p>
            <a:r>
              <a:rPr lang="en-GB" sz="1100" dirty="0">
                <a:latin typeface="Arial" panose="020B0604020202020204" pitchFamily="34" charset="0"/>
                <a:cs typeface="Arial" panose="020B0604020202020204" pitchFamily="34" charset="0"/>
              </a:rPr>
              <a:t>It may be helpful to supply you with equipment to enable you to be at home. Examples include; walking frames, commodes, pressure relieving mattresses. Equipment is supplied through an outside company called Medequip and will be delivered to your home. </a:t>
            </a:r>
          </a:p>
          <a:p>
            <a:endParaRPr lang="en-GB" sz="1100" b="1" dirty="0">
              <a:solidFill>
                <a:srgbClr val="005EB8"/>
              </a:solidFill>
              <a:latin typeface="-apple-system"/>
              <a:cs typeface="Arial" panose="020B0604020202020204" pitchFamily="34" charset="0"/>
            </a:endParaRPr>
          </a:p>
        </p:txBody>
      </p:sp>
      <p:sp>
        <p:nvSpPr>
          <p:cNvPr id="44" name="TextBox 43"/>
          <p:cNvSpPr txBox="1"/>
          <p:nvPr/>
        </p:nvSpPr>
        <p:spPr>
          <a:xfrm>
            <a:off x="6753200" y="175989"/>
            <a:ext cx="2892090" cy="6863417"/>
          </a:xfrm>
          <a:prstGeom prst="rect">
            <a:avLst/>
          </a:prstGeom>
          <a:noFill/>
        </p:spPr>
        <p:txBody>
          <a:bodyPr wrap="square" rtlCol="0">
            <a:spAutoFit/>
          </a:bodyPr>
          <a:lstStyle/>
          <a:p>
            <a:r>
              <a:rPr lang="en-GB" sz="1100" b="1" dirty="0">
                <a:solidFill>
                  <a:srgbClr val="005EB8"/>
                </a:solidFill>
                <a:latin typeface="Arial" panose="020B0604020202020204" pitchFamily="34" charset="0"/>
                <a:cs typeface="Arial" panose="020B0604020202020204" pitchFamily="34" charset="0"/>
              </a:rPr>
              <a:t>Who does this service work with? </a:t>
            </a:r>
          </a:p>
          <a:p>
            <a:r>
              <a:rPr lang="en-GB" sz="1100" dirty="0">
                <a:latin typeface="Arial" panose="020B0604020202020204" pitchFamily="34" charset="0"/>
                <a:cs typeface="Arial" panose="020B0604020202020204" pitchFamily="34" charset="0"/>
              </a:rPr>
              <a:t>GP Practices, Hospital Discharge Teams, NHS 111 and ambulance services, and social care teams, as well as working alongside mental health, housing sector, voluntary sector, and community teams.</a:t>
            </a:r>
          </a:p>
          <a:p>
            <a:endParaRPr lang="en-GB" sz="1100" dirty="0">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When is the service delivered? </a:t>
            </a:r>
          </a:p>
          <a:p>
            <a:r>
              <a:rPr lang="en-GB" sz="1100" dirty="0">
                <a:latin typeface="Arial" panose="020B0604020202020204" pitchFamily="34" charset="0"/>
                <a:cs typeface="Arial" panose="020B0604020202020204" pitchFamily="34" charset="0"/>
              </a:rPr>
              <a:t>The service operates 7 days a week, from 08:00 to 20.00. New referrals up to 18:00hrs Community Nursing teams can continue to help people at home overnight as needed</a:t>
            </a:r>
            <a:r>
              <a:rPr lang="en-GB" sz="1100" dirty="0">
                <a:solidFill>
                  <a:srgbClr val="FF0000"/>
                </a:solidFill>
                <a:latin typeface="Arial" panose="020B0604020202020204" pitchFamily="34" charset="0"/>
                <a:cs typeface="Arial" panose="020B0604020202020204" pitchFamily="34" charset="0"/>
              </a:rPr>
              <a:t>.</a:t>
            </a:r>
          </a:p>
          <a:p>
            <a:endParaRPr lang="en-GB" sz="1100" dirty="0">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How long can the team support you?</a:t>
            </a:r>
          </a:p>
          <a:p>
            <a:r>
              <a:rPr lang="en-GB" sz="1100" dirty="0">
                <a:latin typeface="Arial" panose="020B0604020202020204" pitchFamily="34" charset="0"/>
                <a:cs typeface="Arial" panose="020B0604020202020204" pitchFamily="34" charset="0"/>
              </a:rPr>
              <a:t>This depends on your individual assessment and health needs, and will be discussed with you. Initial support may be for up to 2 weeks. We may discuss referral to other community health and social care or voluntary sector providers with you, to support your ongoing care.</a:t>
            </a:r>
          </a:p>
          <a:p>
            <a:endParaRPr lang="en-GB" sz="1100" dirty="0">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Which area is covered by this service?</a:t>
            </a:r>
          </a:p>
          <a:p>
            <a:r>
              <a:rPr lang="en-GB" sz="1100" dirty="0">
                <a:latin typeface="Arial" panose="020B0604020202020204" pitchFamily="34" charset="0"/>
                <a:cs typeface="Arial" panose="020B0604020202020204" pitchFamily="34" charset="0"/>
              </a:rPr>
              <a:t>The service is delivered across Scarborough and Ryedale / Whitby  Community. There is no charge for this service.</a:t>
            </a:r>
          </a:p>
          <a:p>
            <a:endParaRPr lang="en-GB" sz="1100" b="1" dirty="0">
              <a:solidFill>
                <a:srgbClr val="005EB8"/>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Who do you call if you have any questions? </a:t>
            </a:r>
          </a:p>
          <a:p>
            <a:r>
              <a:rPr lang="en-GB" sz="1100" dirty="0">
                <a:latin typeface="Arial" panose="020B0604020202020204" pitchFamily="34" charset="0"/>
                <a:cs typeface="Arial" panose="020B0604020202020204" pitchFamily="34" charset="0"/>
              </a:rPr>
              <a:t>Please feel welcome to contact the team if you have any queries or concerns, and a Health Care Professional will get back to you. </a:t>
            </a:r>
          </a:p>
          <a:p>
            <a:r>
              <a:rPr lang="en-GB" sz="1100" dirty="0">
                <a:latin typeface="Arial" panose="020B0604020202020204" pitchFamily="34" charset="0"/>
                <a:cs typeface="Arial" panose="020B0604020202020204" pitchFamily="34" charset="0"/>
              </a:rPr>
              <a:t>The telephone number for the </a:t>
            </a:r>
          </a:p>
          <a:p>
            <a:r>
              <a:rPr lang="en-GB" sz="1100" b="1" dirty="0">
                <a:latin typeface="Arial" panose="020B0604020202020204" pitchFamily="34" charset="0"/>
                <a:cs typeface="Arial" panose="020B0604020202020204" pitchFamily="34" charset="0"/>
              </a:rPr>
              <a:t>Single Point of Access (SPOC) is:</a:t>
            </a:r>
            <a:endParaRPr lang="en-GB" sz="1100" b="1" dirty="0">
              <a:solidFill>
                <a:srgbClr val="FF0000"/>
              </a:solidFill>
              <a:latin typeface="Arial" panose="020B0604020202020204" pitchFamily="34" charset="0"/>
              <a:cs typeface="Arial" panose="020B0604020202020204" pitchFamily="34" charset="0"/>
            </a:endParaRPr>
          </a:p>
          <a:p>
            <a:r>
              <a:rPr lang="en-GB" sz="1100" b="1" dirty="0">
                <a:latin typeface="Arial" panose="020B0604020202020204" pitchFamily="34" charset="0"/>
                <a:cs typeface="Arial" panose="020B0604020202020204" pitchFamily="34" charset="0"/>
              </a:rPr>
              <a:t>01653 609609</a:t>
            </a: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9600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2802</TotalTime>
  <Words>1054</Words>
  <Application>Microsoft Office PowerPoint</Application>
  <PresentationFormat>A4 Paper (210x297 mm)</PresentationFormat>
  <Paragraphs>85</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-apple-system</vt:lpstr>
      <vt:lpstr>Arial</vt:lpstr>
      <vt:lpstr>Calibri</vt:lpstr>
      <vt:lpstr>Frutiger LT Std 55 Roman</vt:lpstr>
      <vt:lpstr>Segoe UI</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MARSHALL, Joanne (HUMBER TEACHING NHS FOUNDATION TRUST)</cp:lastModifiedBy>
  <cp:revision>54</cp:revision>
  <cp:lastPrinted>2023-01-26T12:15:22Z</cp:lastPrinted>
  <dcterms:created xsi:type="dcterms:W3CDTF">2021-01-12T21:56:40Z</dcterms:created>
  <dcterms:modified xsi:type="dcterms:W3CDTF">2023-01-26T12:21:21Z</dcterms:modified>
</cp:coreProperties>
</file>